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media/image3.jpeg" ContentType="image/jpeg"/>
  <Override PartName="/ppt/notesSlides/notesSlide2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REMEMBER TO LOAD OTHER SITES AND FILES!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9" name="Shape 2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-Distribute Ledger</a:t>
            </a:r>
          </a:p>
          <a:p>
            <a:pPr/>
            <a:r>
              <a:t>-Distribute Student Key Pairs</a:t>
            </a:r>
          </a:p>
          <a:p>
            <a:pPr/>
            <a:r>
              <a:t>—-then hash</a:t>
            </a:r>
          </a:p>
          <a:p>
            <a:pPr/>
            <a:r>
              <a:t>—-then voting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9" name="Shape 2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-Distribute Ledger</a:t>
            </a:r>
          </a:p>
          <a:p>
            <a:pPr/>
            <a:r>
              <a:t>-Distribute Student Key Pairs</a:t>
            </a:r>
          </a:p>
          <a:p>
            <a:pPr/>
            <a:r>
              <a:t>—-then hash</a:t>
            </a:r>
          </a:p>
          <a:p>
            <a:pPr/>
            <a:r>
              <a:t>—-then voting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Shape 2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-Distribute Ledger</a:t>
            </a:r>
          </a:p>
          <a:p>
            <a:pPr/>
            <a:r>
              <a:t>-Distribute Student Key Pairs</a:t>
            </a:r>
          </a:p>
          <a:p>
            <a:pPr/>
            <a:r>
              <a:t>—-then hash</a:t>
            </a:r>
          </a:p>
          <a:p>
            <a:pPr/>
            <a:r>
              <a:t>—-then voting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9" name="Shape 2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-Distribute Ledger</a:t>
            </a:r>
          </a:p>
          <a:p>
            <a:pPr/>
            <a:r>
              <a:t>-Distribute Student Key Pairs</a:t>
            </a:r>
          </a:p>
          <a:p>
            <a:pPr/>
            <a:r>
              <a:t>—-then hash</a:t>
            </a:r>
          </a:p>
          <a:p>
            <a:pPr/>
            <a:r>
              <a:t>—-then voting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4" name="Shape 3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-Distribute Ledger</a:t>
            </a:r>
          </a:p>
          <a:p>
            <a:pPr/>
            <a:r>
              <a:t>-Distribute Student Key Pairs</a:t>
            </a:r>
          </a:p>
          <a:p>
            <a:pPr/>
            <a:r>
              <a:t>—-then hash</a:t>
            </a:r>
          </a:p>
          <a:p>
            <a:pPr/>
            <a:r>
              <a:t>—-then voting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4" name="Shape 3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-Distribute Ledger</a:t>
            </a:r>
          </a:p>
          <a:p>
            <a:pPr/>
            <a:r>
              <a:t>-Distribute Student Key Pairs</a:t>
            </a:r>
          </a:p>
          <a:p>
            <a:pPr/>
            <a:r>
              <a:t>—-then hash</a:t>
            </a:r>
          </a:p>
          <a:p>
            <a:pPr/>
            <a:r>
              <a:t>—-then voting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9" name="Shape 3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-Distribute Ledger</a:t>
            </a:r>
          </a:p>
          <a:p>
            <a:pPr/>
            <a:r>
              <a:t>-Distribute Student Key Pairs</a:t>
            </a:r>
          </a:p>
          <a:p>
            <a:pPr/>
            <a:r>
              <a:t>—-then hash</a:t>
            </a:r>
          </a:p>
          <a:p>
            <a:pPr/>
            <a:r>
              <a:t>—-then voting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3" name="Shape 3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-Distribute Ledger</a:t>
            </a:r>
          </a:p>
          <a:p>
            <a:pPr/>
            <a:r>
              <a:t>-Distribute Student Key Pairs</a:t>
            </a:r>
          </a:p>
          <a:p>
            <a:pPr/>
            <a:r>
              <a:t>—-then hash</a:t>
            </a:r>
          </a:p>
          <a:p>
            <a:pPr/>
            <a:r>
              <a:t>—-then voting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8" name="Shape 3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-Distribute Ledger</a:t>
            </a:r>
          </a:p>
          <a:p>
            <a:pPr/>
            <a:r>
              <a:t>-Distribute Student Key Pairs</a:t>
            </a:r>
          </a:p>
          <a:p>
            <a:pPr/>
            <a:r>
              <a:t>—-then hash</a:t>
            </a:r>
          </a:p>
          <a:p>
            <a:pPr/>
            <a:r>
              <a:t>—-then voting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7" name="Shape 4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-Distribute Ledger</a:t>
            </a:r>
          </a:p>
          <a:p>
            <a:pPr/>
            <a:r>
              <a:t>-Distribute Student Key Pairs</a:t>
            </a:r>
          </a:p>
          <a:p>
            <a:pPr/>
            <a:r>
              <a:t>—-then hash</a:t>
            </a:r>
          </a:p>
          <a:p>
            <a:pPr/>
            <a:r>
              <a:t>—-then voting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Today we are going to b 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2" name="Shape 4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-Distribute Ledger</a:t>
            </a:r>
          </a:p>
          <a:p>
            <a:pPr/>
            <a:r>
              <a:t>-Distribute Student Key Pairs</a:t>
            </a:r>
          </a:p>
          <a:p>
            <a:pPr/>
            <a:r>
              <a:t>—-then hash</a:t>
            </a:r>
          </a:p>
          <a:p>
            <a:pPr/>
            <a:r>
              <a:t>—-then voting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6" name="Shape 4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-Distribute Ledger</a:t>
            </a:r>
          </a:p>
          <a:p>
            <a:pPr/>
            <a:r>
              <a:t>-Distribute Student Key Pairs</a:t>
            </a:r>
          </a:p>
          <a:p>
            <a:pPr/>
            <a:r>
              <a:t>—-then hash</a:t>
            </a:r>
          </a:p>
          <a:p>
            <a:pPr/>
            <a:r>
              <a:t>—-then voting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4" name="Shape 4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delete a student key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2" name="Shape 4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delete a student key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1" name="Shape 4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Demonstrate with the spreadsheet</a:t>
            </a:r>
          </a:p>
          <a:p>
            <a:pPr/>
            <a:r>
              <a:t>Changing one block will make all following blocks invalid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9" name="Shape 4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51% Attack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3" name="Shape 5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-Distribute Ledger</a:t>
            </a:r>
          </a:p>
          <a:p>
            <a:pPr/>
            <a:r>
              <a:t>-Distribute Student Key Pairs</a:t>
            </a:r>
          </a:p>
          <a:p>
            <a:pPr/>
            <a:r>
              <a:t>—-then hash</a:t>
            </a:r>
          </a:p>
          <a:p>
            <a:pPr/>
            <a:r>
              <a:t>—-then voting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2" name="Shape 55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explain why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8" name="Shape 5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-Distribute Ledger</a:t>
            </a:r>
          </a:p>
          <a:p>
            <a:pPr/>
            <a:r>
              <a:t>-Distribute </a:t>
            </a:r>
          </a:p>
          <a:p>
            <a:pPr/>
            <a:r>
              <a:t>—-then hash</a:t>
            </a:r>
          </a:p>
          <a:p>
            <a:pPr/>
            <a:r>
              <a:t>—-then voting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74" name="Shape 5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Give Bitcoin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Shape 1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Anonymous (for Grades)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-Distribute Ledger</a:t>
            </a:r>
          </a:p>
          <a:p>
            <a:pPr/>
            <a:r>
              <a:t>Hand out all the stuff to the miners and the nodes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-Distribute Ledger</a:t>
            </a:r>
          </a:p>
          <a:p>
            <a:pPr/>
            <a:r>
              <a:t>-Distribute Student Key Pairs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Shape 1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Student 1</a:t>
            </a:r>
          </a:p>
          <a:p>
            <a:pPr/>
            <a:r>
              <a:t>Public Key: ad59da</a:t>
            </a:r>
          </a:p>
          <a:p>
            <a:pPr/>
            <a:r>
              <a:t>Private Key: c8fc47b6fe</a:t>
            </a:r>
          </a:p>
          <a:p>
            <a:pPr/>
          </a:p>
          <a:p>
            <a:pPr/>
            <a:r>
              <a:t>Student 2</a:t>
            </a:r>
          </a:p>
          <a:p>
            <a:pPr/>
            <a:r>
              <a:t>Public Key: bd9ebc</a:t>
            </a:r>
          </a:p>
          <a:p>
            <a:pPr/>
            <a:r>
              <a:t>Private Key: 4382af3398</a:t>
            </a:r>
          </a:p>
          <a:p>
            <a:pPr/>
          </a:p>
          <a:p>
            <a:pPr/>
            <a:r>
              <a:t>Student 3</a:t>
            </a:r>
          </a:p>
          <a:p>
            <a:pPr/>
            <a:r>
              <a:t>Public Key: da603d</a:t>
            </a:r>
          </a:p>
          <a:p>
            <a:pPr/>
            <a:r>
              <a:t>Private Key: 187235b94a</a:t>
            </a:r>
          </a:p>
          <a:p>
            <a:pPr/>
          </a:p>
          <a:p>
            <a:pPr/>
            <a:r>
              <a:t>Student 4</a:t>
            </a:r>
          </a:p>
          <a:p>
            <a:pPr/>
            <a:r>
              <a:t>Public Key: fc45e2</a:t>
            </a:r>
          </a:p>
          <a:p>
            <a:pPr/>
            <a:r>
              <a:t>Private Key: 39c2ef1cb6</a:t>
            </a:r>
          </a:p>
          <a:p>
            <a:pPr/>
          </a:p>
          <a:p>
            <a:pPr/>
            <a:r>
              <a:t>Student 5</a:t>
            </a:r>
          </a:p>
          <a:p>
            <a:pPr/>
            <a:r>
              <a:t>Public Key: c67445</a:t>
            </a:r>
          </a:p>
          <a:p>
            <a:pPr/>
            <a:r>
              <a:t>Private Key: 56164d905c</a:t>
            </a:r>
          </a:p>
          <a:p>
            <a:pPr/>
          </a:p>
          <a:p>
            <a:pPr/>
            <a:r>
              <a:t>Student 6</a:t>
            </a:r>
          </a:p>
          <a:p>
            <a:pPr/>
            <a:r>
              <a:t>Public Key: bde7af</a:t>
            </a:r>
          </a:p>
          <a:p>
            <a:pPr/>
            <a:r>
              <a:t>Private Key: f674f230d4</a:t>
            </a:r>
          </a:p>
          <a:p>
            <a:pPr/>
          </a:p>
          <a:p>
            <a:pPr/>
            <a:r>
              <a:t>Student 7</a:t>
            </a:r>
          </a:p>
          <a:p>
            <a:pPr/>
            <a:r>
              <a:t>Public Key: e2dd8a</a:t>
            </a:r>
          </a:p>
          <a:p>
            <a:pPr/>
            <a:r>
              <a:t>Private Key: ae4710fff0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Shape 1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-Distribute Ledger</a:t>
            </a:r>
          </a:p>
          <a:p>
            <a:pPr/>
            <a:r>
              <a:t>-Distribute Student Key Pairs</a:t>
            </a:r>
          </a:p>
          <a:p>
            <a:pPr/>
            <a:r>
              <a:t>—-then hash</a:t>
            </a:r>
          </a:p>
          <a:p>
            <a:pPr/>
            <a:r>
              <a:t>—-then voting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hape 2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-Distribute Ledger</a:t>
            </a:r>
          </a:p>
          <a:p>
            <a:pPr/>
            <a:r>
              <a:t>-Distribute Student Key Pairs</a:t>
            </a:r>
          </a:p>
          <a:p>
            <a:pPr/>
            <a:r>
              <a:t>—-then hash</a:t>
            </a:r>
          </a:p>
          <a:p>
            <a:pPr/>
            <a:r>
              <a:t>—-then voting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5" name="Shape 2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-Distribute Ledger</a:t>
            </a:r>
          </a:p>
          <a:p>
            <a:pPr/>
            <a:r>
              <a:t>-Distribute Student Key Pairs</a:t>
            </a:r>
          </a:p>
          <a:p>
            <a:pPr/>
            <a:r>
              <a:t>—-then hash</a:t>
            </a:r>
          </a:p>
          <a:p>
            <a:pPr/>
            <a:r>
              <a:t>—-then voting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gradFill flip="none" rotWithShape="1">
          <a:gsLst>
            <a:gs pos="0">
              <a:srgbClr val="E9C7EF"/>
            </a:gs>
            <a:gs pos="100000">
              <a:srgbClr val="89ADD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7" cy="1371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/>
          <p:nvPr>
            <p:ph type="title"/>
          </p:nvPr>
        </p:nvSpPr>
        <p:spPr>
          <a:xfrm>
            <a:off x="1827550" y="1237033"/>
            <a:ext cx="20728903" cy="3192355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90000"/>
              </a:lnSpc>
              <a:defRPr cap="all" sz="72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idx="1"/>
          </p:nvPr>
        </p:nvSpPr>
        <p:spPr>
          <a:xfrm>
            <a:off x="1827547" y="4734183"/>
            <a:ext cx="20727654" cy="6848215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 defTabSz="1828800">
              <a:lnSpc>
                <a:spcPct val="12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Arial"/>
              <a:defRPr cap="all" sz="4000">
                <a:latin typeface="Tw Cen MT"/>
                <a:ea typeface="Tw Cen MT"/>
                <a:cs typeface="Tw Cen MT"/>
                <a:sym typeface="Tw Cen MT"/>
              </a:defRPr>
            </a:lvl1pPr>
            <a:lvl2pPr marL="965200" indent="-508000" defTabSz="1828800">
              <a:lnSpc>
                <a:spcPct val="12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Arial"/>
              <a:defRPr cap="all" sz="4000">
                <a:latin typeface="Tw Cen MT"/>
                <a:ea typeface="Tw Cen MT"/>
                <a:cs typeface="Tw Cen MT"/>
                <a:sym typeface="Tw Cen MT"/>
              </a:defRPr>
            </a:lvl2pPr>
            <a:lvl3pPr marL="1485900" indent="-571500" defTabSz="1828800">
              <a:lnSpc>
                <a:spcPct val="12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Arial"/>
              <a:defRPr cap="all" sz="4000">
                <a:latin typeface="Tw Cen MT"/>
                <a:ea typeface="Tw Cen MT"/>
                <a:cs typeface="Tw Cen MT"/>
                <a:sym typeface="Tw Cen MT"/>
              </a:defRPr>
            </a:lvl3pPr>
            <a:lvl4pPr marL="2024742" indent="-653142" defTabSz="1828800">
              <a:lnSpc>
                <a:spcPct val="12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Arial"/>
              <a:defRPr cap="all" sz="4000">
                <a:latin typeface="Tw Cen MT"/>
                <a:ea typeface="Tw Cen MT"/>
                <a:cs typeface="Tw Cen MT"/>
                <a:sym typeface="Tw Cen MT"/>
              </a:defRPr>
            </a:lvl4pPr>
            <a:lvl5pPr marL="2481942" indent="-653142" defTabSz="1828800">
              <a:lnSpc>
                <a:spcPct val="12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Arial"/>
              <a:defRPr cap="all" sz="40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22080579" y="11900535"/>
            <a:ext cx="475874" cy="4622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20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/>
          <p:nvPr>
            <p:ph type="title"/>
          </p:nvPr>
        </p:nvSpPr>
        <p:spPr>
          <a:xfrm>
            <a:off x="1219199" y="549277"/>
            <a:ext cx="21945601" cy="2286001"/>
          </a:xfrm>
          <a:prstGeom prst="rect">
            <a:avLst/>
          </a:prstGeom>
        </p:spPr>
        <p:txBody>
          <a:bodyPr lIns="121919" tIns="121919" rIns="121919" bIns="121919"/>
          <a:lstStyle>
            <a:lvl1pPr algn="l" defTabSz="1219200">
              <a:defRPr sz="10600">
                <a:solidFill>
                  <a:srgbClr val="4C4C4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9" name="Body Level One…"/>
          <p:cNvSpPr txBox="1"/>
          <p:nvPr>
            <p:ph type="body" idx="1"/>
          </p:nvPr>
        </p:nvSpPr>
        <p:spPr>
          <a:xfrm>
            <a:off x="1219199" y="3200402"/>
            <a:ext cx="21945601" cy="9051926"/>
          </a:xfrm>
          <a:prstGeom prst="rect">
            <a:avLst/>
          </a:prstGeom>
        </p:spPr>
        <p:txBody>
          <a:bodyPr lIns="121919" tIns="121919" rIns="121919" bIns="121919" anchor="t"/>
          <a:lstStyle>
            <a:lvl1pPr marL="914400" indent="-914400" defTabSz="1219200">
              <a:spcBef>
                <a:spcPts val="3200"/>
              </a:spcBef>
              <a:buSzPct val="100000"/>
              <a:buFont typeface="Arial"/>
              <a:defRPr sz="6400">
                <a:solidFill>
                  <a:srgbClr val="4C4C4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1371600" indent="-914400" defTabSz="1219200">
              <a:spcBef>
                <a:spcPts val="3200"/>
              </a:spcBef>
              <a:buSzPct val="100000"/>
              <a:buFont typeface="Arial"/>
              <a:buChar char="–"/>
              <a:defRPr sz="6400">
                <a:solidFill>
                  <a:srgbClr val="4C4C4C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1727200" indent="-812800" defTabSz="1219200">
              <a:spcBef>
                <a:spcPts val="3200"/>
              </a:spcBef>
              <a:buSzPct val="100000"/>
              <a:buFont typeface="Arial"/>
              <a:defRPr sz="6400">
                <a:solidFill>
                  <a:srgbClr val="4C4C4C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2286000" indent="-914400" defTabSz="1219200">
              <a:spcBef>
                <a:spcPts val="3200"/>
              </a:spcBef>
              <a:buSzPct val="100000"/>
              <a:buFont typeface="Arial"/>
              <a:buChar char="–"/>
              <a:defRPr sz="6400">
                <a:solidFill>
                  <a:srgbClr val="4C4C4C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2873828" indent="-1045028" defTabSz="1219200">
              <a:spcBef>
                <a:spcPts val="3200"/>
              </a:spcBef>
              <a:buSzPct val="100000"/>
              <a:buFont typeface="Arial"/>
              <a:buChar char="»"/>
              <a:defRPr sz="6400">
                <a:solidFill>
                  <a:srgbClr val="4C4C4C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1219200"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jpeg"/><Relationship Id="rId4" Type="http://schemas.openxmlformats.org/officeDocument/2006/relationships/image" Target="../media/image5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hyperlink" Target="http://pixabay.com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block-chain-3662200.jpg" descr="block-chain-366220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he Blockchain Game"/>
          <p:cNvSpPr txBox="1"/>
          <p:nvPr>
            <p:ph type="title"/>
          </p:nvPr>
        </p:nvSpPr>
        <p:spPr>
          <a:xfrm>
            <a:off x="181505" y="1216299"/>
            <a:ext cx="13661280" cy="1587501"/>
          </a:xfrm>
          <a:prstGeom prst="rect">
            <a:avLst/>
          </a:prstGeom>
        </p:spPr>
        <p:txBody>
          <a:bodyPr/>
          <a:lstStyle>
            <a:lvl1pPr defTabSz="718184">
              <a:defRPr b="1" sz="9744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The Blockchain Game</a:t>
            </a:r>
          </a:p>
        </p:txBody>
      </p:sp>
      <p:sp>
        <p:nvSpPr>
          <p:cNvPr id="141" name="J Scott Christianson"/>
          <p:cNvSpPr txBox="1"/>
          <p:nvPr>
            <p:ph type="body" sz="quarter" idx="1"/>
          </p:nvPr>
        </p:nvSpPr>
        <p:spPr>
          <a:xfrm>
            <a:off x="16798925" y="12261850"/>
            <a:ext cx="8270875" cy="15875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J Scott Christianson</a:t>
            </a:r>
          </a:p>
        </p:txBody>
      </p:sp>
      <p:sp>
        <p:nvSpPr>
          <p:cNvPr id="142" name="This work is licensed under a Creative Commons Attribution-NonCommercial-ShareAlike 4.0 International License."/>
          <p:cNvSpPr txBox="1"/>
          <p:nvPr/>
        </p:nvSpPr>
        <p:spPr>
          <a:xfrm>
            <a:off x="3405171" y="11385462"/>
            <a:ext cx="7880383" cy="2171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This work is licensed under a Creative Commons Attribution-NonCommercial-ShareAlike 4.0 International License.</a:t>
            </a:r>
          </a:p>
        </p:txBody>
      </p:sp>
      <p:pic>
        <p:nvPicPr>
          <p:cNvPr id="143" name="Creative-Commons-Attribution-NonCommercial-ShareAlike-40-International-Public.png" descr="Creative-Commons-Attribution-NonCommercial-ShareAlike-40-International-Publ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32362" y="9671050"/>
            <a:ext cx="4826001" cy="168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1" name="Finishing the block: Hashing"/>
          <p:cNvSpPr txBox="1"/>
          <p:nvPr>
            <p:ph type="title"/>
          </p:nvPr>
        </p:nvSpPr>
        <p:spPr>
          <a:xfrm>
            <a:off x="1689100" y="355600"/>
            <a:ext cx="15207435" cy="2286000"/>
          </a:xfrm>
          <a:prstGeom prst="rect">
            <a:avLst/>
          </a:prstGeom>
        </p:spPr>
        <p:txBody>
          <a:bodyPr/>
          <a:lstStyle>
            <a:lvl1pPr algn="l" defTabSz="643889">
              <a:defRPr b="1" sz="8736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Finishing the block: Hashing</a:t>
            </a:r>
          </a:p>
        </p:txBody>
      </p:sp>
      <p:sp>
        <p:nvSpPr>
          <p:cNvPr id="212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sp>
        <p:nvSpPr>
          <p:cNvPr id="213" name="Miners will solve a puzzle to create a unique number for the block (aka a hash) using the information contained in our block and use that to make our ledger secure!…"/>
          <p:cNvSpPr txBox="1"/>
          <p:nvPr>
            <p:ph type="body" idx="1"/>
          </p:nvPr>
        </p:nvSpPr>
        <p:spPr>
          <a:xfrm>
            <a:off x="2028294" y="3690455"/>
            <a:ext cx="20945216" cy="9315338"/>
          </a:xfrm>
          <a:prstGeom prst="rect">
            <a:avLst/>
          </a:prstGeom>
        </p:spPr>
        <p:txBody>
          <a:bodyPr anchor="t"/>
          <a:lstStyle/>
          <a:p>
            <a:pPr marL="1000918" indent="-1000918" defTabSz="643889">
              <a:spcBef>
                <a:spcPts val="4600"/>
              </a:spcBef>
              <a:defRPr sz="7565"/>
            </a:pPr>
            <a:r>
              <a:t>Miners will solve a puzzle to create a unique number for the block (aka a hash) using the information contained in our block and use that to make our ledger secure!</a:t>
            </a:r>
          </a:p>
          <a:p>
            <a:pPr marL="1000918" indent="-1000918" defTabSz="643889">
              <a:spcBef>
                <a:spcPts val="4600"/>
              </a:spcBef>
              <a:defRPr sz="7565"/>
            </a:pPr>
            <a:r>
              <a:t>First to generate a correct hash </a:t>
            </a:r>
            <a:r>
              <a:rPr b="1"/>
              <a:t>wins</a:t>
            </a:r>
            <a:endParaRPr b="1"/>
          </a:p>
          <a:p>
            <a:pPr marL="1000918" indent="-1000918" defTabSz="643889">
              <a:spcBef>
                <a:spcPts val="4600"/>
              </a:spcBef>
              <a:defRPr sz="7565"/>
            </a:pPr>
            <a:r>
              <a:t>Other miners and nodes will verify if that hash is correct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block-chain-3662200.jpg" descr="block-chain-3662200.jpg"/>
          <p:cNvPicPr>
            <a:picLocks noChangeAspect="1"/>
          </p:cNvPicPr>
          <p:nvPr/>
        </p:nvPicPr>
        <p:blipFill>
          <a:blip r:embed="rId2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Miners Mine!!"/>
          <p:cNvSpPr txBox="1"/>
          <p:nvPr/>
        </p:nvSpPr>
        <p:spPr>
          <a:xfrm>
            <a:off x="1346837" y="463536"/>
            <a:ext cx="10021952" cy="2036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3000"/>
            </a:lvl1pPr>
          </a:lstStyle>
          <a:p>
            <a:pPr/>
            <a:r>
              <a:t>Miners Mine!!</a:t>
            </a:r>
          </a:p>
        </p:txBody>
      </p:sp>
      <p:grpSp>
        <p:nvGrpSpPr>
          <p:cNvPr id="222" name="Group"/>
          <p:cNvGrpSpPr/>
          <p:nvPr/>
        </p:nvGrpSpPr>
        <p:grpSpPr>
          <a:xfrm>
            <a:off x="17609435" y="4689515"/>
            <a:ext cx="4721692" cy="16872787"/>
            <a:chOff x="12700" y="0"/>
            <a:chExt cx="4721691" cy="16872785"/>
          </a:xfrm>
        </p:grpSpPr>
        <p:graphicFrame>
          <p:nvGraphicFramePr>
            <p:cNvPr id="219" name="Table"/>
            <p:cNvGraphicFramePr/>
            <p:nvPr/>
          </p:nvGraphicFramePr>
          <p:xfrm>
            <a:off x="3464391" y="1039110"/>
            <a:ext cx="1270001" cy="15833676"/>
          </p:xfrm>
          <a:graphic xmlns:a="http://schemas.openxmlformats.org/drawingml/2006/main">
            <a:graphicData uri="http://schemas.openxmlformats.org/drawingml/2006/table">
              <a:tbl>
                <a:tblPr firstCol="1" firstRow="0" lastCol="0" lastRow="0" bandCol="0" bandRow="1" rtl="0">
                  <a:tableStyleId>{4C3C2611-4C71-4FC5-86AE-919BDF0F9419}</a:tableStyleId>
                </a:tblPr>
                <a:tblGrid>
                  <a:gridCol w="1296488"/>
                  <a:gridCol w="1726111"/>
                </a:tblGrid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N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O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P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Q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81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R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82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S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83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T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84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V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W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X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Y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Z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90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graphicFrame>
          <p:nvGraphicFramePr>
            <p:cNvPr id="220" name="Table"/>
            <p:cNvGraphicFramePr/>
            <p:nvPr/>
          </p:nvGraphicFramePr>
          <p:xfrm>
            <a:off x="12700" y="1039110"/>
            <a:ext cx="1270000" cy="15833676"/>
          </p:xfrm>
          <a:graphic xmlns:a="http://schemas.openxmlformats.org/drawingml/2006/main">
            <a:graphicData uri="http://schemas.openxmlformats.org/drawingml/2006/table">
              <a:tbl>
                <a:tblPr firstCol="1" firstRow="0" lastCol="0" lastRow="0" bandCol="0" bandRow="1" rtl="0">
                  <a:tableStyleId>{4C3C2611-4C71-4FC5-86AE-919BDF0F9419}</a:tableStyleId>
                </a:tblPr>
                <a:tblGrid>
                  <a:gridCol w="1296488"/>
                  <a:gridCol w="1726111"/>
                </a:tblGrid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A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B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C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D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E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F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G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71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H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72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I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73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J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74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K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L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M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sp>
          <p:nvSpPr>
            <p:cNvPr id="221" name="Table"/>
            <p:cNvSpPr txBox="1"/>
            <p:nvPr/>
          </p:nvSpPr>
          <p:spPr>
            <a:xfrm>
              <a:off x="2431555" y="0"/>
              <a:ext cx="1265074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Table</a:t>
              </a:r>
            </a:p>
          </p:txBody>
        </p:sp>
      </p:grpSp>
      <p:sp>
        <p:nvSpPr>
          <p:cNvPr id="223" name="a = Value of the first letter of the course…"/>
          <p:cNvSpPr txBox="1"/>
          <p:nvPr/>
        </p:nvSpPr>
        <p:spPr>
          <a:xfrm>
            <a:off x="1834989" y="5366087"/>
            <a:ext cx="15234215" cy="427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257300" indent="-1219200" algn="l">
              <a:defRPr b="0" sz="5500"/>
            </a:pPr>
            <a:r>
              <a:t>a = Value of the first letter of the course</a:t>
            </a:r>
          </a:p>
          <a:p>
            <a:pPr marL="1257300" indent="-1219200" algn="l">
              <a:defRPr b="0" sz="5500"/>
            </a:pPr>
            <a:r>
              <a:t>b = Value of the first letter of the student Public Key</a:t>
            </a:r>
          </a:p>
          <a:p>
            <a:pPr marL="1257300" indent="-1219200" algn="l">
              <a:defRPr b="0" sz="5500"/>
            </a:pPr>
            <a:r>
              <a:t>c = Value of the Grade</a:t>
            </a:r>
          </a:p>
        </p:txBody>
      </p:sp>
      <p:sp>
        <p:nvSpPr>
          <p:cNvPr id="224" name="value between 1 and 3 that you will adjust to calculate a hash that can be equally divisible by 3"/>
          <p:cNvSpPr txBox="1"/>
          <p:nvPr/>
        </p:nvSpPr>
        <p:spPr>
          <a:xfrm>
            <a:off x="3915580" y="9681719"/>
            <a:ext cx="12757079" cy="262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5500"/>
            </a:pPr>
            <a:r>
              <a:t>value between 1 and 3 that you will adjust to calculate a hash that can be </a:t>
            </a:r>
            <a:r>
              <a:rPr b="1"/>
              <a:t>equally divisible by 3  </a:t>
            </a:r>
          </a:p>
        </p:txBody>
      </p:sp>
      <p:pic>
        <p:nvPicPr>
          <p:cNvPr id="225" name="coal-2026096_960_720.png" descr="coal-2026096_960_720.png"/>
          <p:cNvPicPr>
            <a:picLocks noChangeAspect="1"/>
          </p:cNvPicPr>
          <p:nvPr/>
        </p:nvPicPr>
        <p:blipFill>
          <a:blip r:embed="rId3">
            <a:extLst/>
          </a:blip>
          <a:srcRect l="0" t="0" r="47332" b="0"/>
          <a:stretch>
            <a:fillRect/>
          </a:stretch>
        </p:blipFill>
        <p:spPr>
          <a:xfrm>
            <a:off x="21765593" y="272743"/>
            <a:ext cx="1835917" cy="241833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Nonce ="/>
          <p:cNvSpPr txBox="1"/>
          <p:nvPr/>
        </p:nvSpPr>
        <p:spPr>
          <a:xfrm>
            <a:off x="737947" y="9659011"/>
            <a:ext cx="3552125" cy="920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5500"/>
            </a:lvl1pPr>
          </a:lstStyle>
          <a:p>
            <a:pPr/>
            <a:r>
              <a:t>Nonce =  </a:t>
            </a:r>
          </a:p>
        </p:txBody>
      </p:sp>
      <p:sp>
        <p:nvSpPr>
          <p:cNvPr id="227" name="Hash = Nonce + a + b + c - Value of Last 2 digits of prev Hash"/>
          <p:cNvSpPr txBox="1"/>
          <p:nvPr/>
        </p:nvSpPr>
        <p:spPr>
          <a:xfrm>
            <a:off x="1321693" y="3345383"/>
            <a:ext cx="21029322" cy="99463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5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Hash = Nonce + a + b + c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t> Value of Last 2 digits of prev Hash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Miners Mine!!"/>
          <p:cNvSpPr txBox="1"/>
          <p:nvPr/>
        </p:nvSpPr>
        <p:spPr>
          <a:xfrm>
            <a:off x="1346837" y="463536"/>
            <a:ext cx="10021952" cy="2036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3000"/>
            </a:lvl1pPr>
          </a:lstStyle>
          <a:p>
            <a:pPr/>
            <a:r>
              <a:t>Miners Mine!!</a:t>
            </a:r>
          </a:p>
        </p:txBody>
      </p:sp>
      <p:grpSp>
        <p:nvGrpSpPr>
          <p:cNvPr id="233" name="Group"/>
          <p:cNvGrpSpPr/>
          <p:nvPr/>
        </p:nvGrpSpPr>
        <p:grpSpPr>
          <a:xfrm>
            <a:off x="17609435" y="4689515"/>
            <a:ext cx="4721692" cy="16872787"/>
            <a:chOff x="12700" y="0"/>
            <a:chExt cx="4721691" cy="16872785"/>
          </a:xfrm>
        </p:grpSpPr>
        <p:graphicFrame>
          <p:nvGraphicFramePr>
            <p:cNvPr id="230" name="Table"/>
            <p:cNvGraphicFramePr/>
            <p:nvPr/>
          </p:nvGraphicFramePr>
          <p:xfrm>
            <a:off x="3464391" y="1039110"/>
            <a:ext cx="1270001" cy="15833676"/>
          </p:xfrm>
          <a:graphic xmlns:a="http://schemas.openxmlformats.org/drawingml/2006/main">
            <a:graphicData uri="http://schemas.openxmlformats.org/drawingml/2006/table">
              <a:tbl>
                <a:tblPr firstCol="1" firstRow="0" lastCol="0" lastRow="0" bandCol="0" bandRow="1" rtl="0">
                  <a:tableStyleId>{4C3C2611-4C71-4FC5-86AE-919BDF0F9419}</a:tableStyleId>
                </a:tblPr>
                <a:tblGrid>
                  <a:gridCol w="1296488"/>
                  <a:gridCol w="1726111"/>
                </a:tblGrid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N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O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P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Q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81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R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82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S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83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T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84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V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W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X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Y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Z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90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graphicFrame>
          <p:nvGraphicFramePr>
            <p:cNvPr id="231" name="Table"/>
            <p:cNvGraphicFramePr/>
            <p:nvPr/>
          </p:nvGraphicFramePr>
          <p:xfrm>
            <a:off x="12700" y="1039110"/>
            <a:ext cx="1270000" cy="15833676"/>
          </p:xfrm>
          <a:graphic xmlns:a="http://schemas.openxmlformats.org/drawingml/2006/main">
            <a:graphicData uri="http://schemas.openxmlformats.org/drawingml/2006/table">
              <a:tbl>
                <a:tblPr firstCol="1" firstRow="0" lastCol="0" lastRow="0" bandCol="0" bandRow="1" rtl="0">
                  <a:tableStyleId>{4C3C2611-4C71-4FC5-86AE-919BDF0F9419}</a:tableStyleId>
                </a:tblPr>
                <a:tblGrid>
                  <a:gridCol w="1296488"/>
                  <a:gridCol w="1726111"/>
                </a:tblGrid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A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B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C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D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E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F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G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71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H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72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I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73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J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74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K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L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M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sp>
          <p:nvSpPr>
            <p:cNvPr id="232" name="Look up Table"/>
            <p:cNvSpPr txBox="1"/>
            <p:nvPr/>
          </p:nvSpPr>
          <p:spPr>
            <a:xfrm>
              <a:off x="1483094" y="0"/>
              <a:ext cx="3161996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Look up Table</a:t>
              </a:r>
            </a:p>
          </p:txBody>
        </p:sp>
      </p:grpSp>
      <p:sp>
        <p:nvSpPr>
          <p:cNvPr id="234" name="a = Value of the first letter of the course in the look up table (a=65, b=66, etc.)…"/>
          <p:cNvSpPr txBox="1"/>
          <p:nvPr/>
        </p:nvSpPr>
        <p:spPr>
          <a:xfrm>
            <a:off x="1267224" y="4737064"/>
            <a:ext cx="15234215" cy="594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257300" indent="-1219200" algn="l">
              <a:defRPr b="0" sz="5500"/>
            </a:pPr>
            <a:r>
              <a:t>a = Value of the first letter of the course in the look up table (a=65, b=66, etc.)</a:t>
            </a:r>
          </a:p>
          <a:p>
            <a:pPr marL="1257300" indent="-1219200" algn="l">
              <a:defRPr b="0" sz="5500"/>
            </a:pPr>
            <a:r>
              <a:t>b = Value of the first letter of the student Public Key in the look up table (a=65, b=66, etc.)</a:t>
            </a:r>
          </a:p>
          <a:p>
            <a:pPr marL="1257300" indent="-1219200" algn="l">
              <a:defRPr b="0" sz="5500"/>
            </a:pPr>
            <a:r>
              <a:t>c = Value of the Grade in the look up table (a=65, b=66, etc.)</a:t>
            </a:r>
          </a:p>
        </p:txBody>
      </p:sp>
      <p:sp>
        <p:nvSpPr>
          <p:cNvPr id="235" name="value between 1 and 3 that you will adjust to calculate a hash that can be equally divisible by 3"/>
          <p:cNvSpPr txBox="1"/>
          <p:nvPr/>
        </p:nvSpPr>
        <p:spPr>
          <a:xfrm>
            <a:off x="4632757" y="10628143"/>
            <a:ext cx="12757079" cy="262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5500"/>
            </a:pPr>
            <a:r>
              <a:t>value between 1 and 3 that you will adjust to calculate a hash that can be </a:t>
            </a:r>
            <a:r>
              <a:rPr b="1"/>
              <a:t>equally divisible by 3  </a:t>
            </a:r>
          </a:p>
        </p:txBody>
      </p:sp>
      <p:pic>
        <p:nvPicPr>
          <p:cNvPr id="236" name="coal-2026096_960_720.png" descr="coal-2026096_960_720.png"/>
          <p:cNvPicPr>
            <a:picLocks noChangeAspect="1"/>
          </p:cNvPicPr>
          <p:nvPr/>
        </p:nvPicPr>
        <p:blipFill>
          <a:blip r:embed="rId2">
            <a:extLst/>
          </a:blip>
          <a:srcRect l="0" t="0" r="47332" b="0"/>
          <a:stretch>
            <a:fillRect/>
          </a:stretch>
        </p:blipFill>
        <p:spPr>
          <a:xfrm>
            <a:off x="21765593" y="272743"/>
            <a:ext cx="1835917" cy="2418336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Nonce ="/>
          <p:cNvSpPr txBox="1"/>
          <p:nvPr/>
        </p:nvSpPr>
        <p:spPr>
          <a:xfrm>
            <a:off x="1425241" y="10635318"/>
            <a:ext cx="3552126" cy="920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5500"/>
            </a:lvl1pPr>
          </a:lstStyle>
          <a:p>
            <a:pPr/>
            <a:r>
              <a:t>Nonce =  </a:t>
            </a:r>
          </a:p>
        </p:txBody>
      </p:sp>
      <p:sp>
        <p:nvSpPr>
          <p:cNvPr id="238" name="Hash = Nonce + a + b + c - Value of Last 2 digits of prev Hash"/>
          <p:cNvSpPr txBox="1"/>
          <p:nvPr/>
        </p:nvSpPr>
        <p:spPr>
          <a:xfrm>
            <a:off x="1321693" y="3345383"/>
            <a:ext cx="21029322" cy="99463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5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Hash = Nonce + a + b + c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t> Value of Last 2 digits of prev Hash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Miners Mine!!"/>
          <p:cNvSpPr txBox="1"/>
          <p:nvPr/>
        </p:nvSpPr>
        <p:spPr>
          <a:xfrm>
            <a:off x="1346837" y="463536"/>
            <a:ext cx="10021952" cy="2036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3000"/>
            </a:lvl1pPr>
          </a:lstStyle>
          <a:p>
            <a:pPr/>
            <a:r>
              <a:t>Miners Mine!!</a:t>
            </a:r>
          </a:p>
        </p:txBody>
      </p:sp>
      <p:grpSp>
        <p:nvGrpSpPr>
          <p:cNvPr id="244" name="Group"/>
          <p:cNvGrpSpPr/>
          <p:nvPr/>
        </p:nvGrpSpPr>
        <p:grpSpPr>
          <a:xfrm>
            <a:off x="17609435" y="4689515"/>
            <a:ext cx="4721692" cy="16872787"/>
            <a:chOff x="12700" y="0"/>
            <a:chExt cx="4721691" cy="16872785"/>
          </a:xfrm>
        </p:grpSpPr>
        <p:graphicFrame>
          <p:nvGraphicFramePr>
            <p:cNvPr id="241" name="Table"/>
            <p:cNvGraphicFramePr/>
            <p:nvPr/>
          </p:nvGraphicFramePr>
          <p:xfrm>
            <a:off x="3464391" y="1039110"/>
            <a:ext cx="1270001" cy="15833676"/>
          </p:xfrm>
          <a:graphic xmlns:a="http://schemas.openxmlformats.org/drawingml/2006/main">
            <a:graphicData uri="http://schemas.openxmlformats.org/drawingml/2006/table">
              <a:tbl>
                <a:tblPr firstCol="1" firstRow="0" lastCol="0" lastRow="0" bandCol="0" bandRow="1" rtl="0">
                  <a:tableStyleId>{4C3C2611-4C71-4FC5-86AE-919BDF0F9419}</a:tableStyleId>
                </a:tblPr>
                <a:tblGrid>
                  <a:gridCol w="1296488"/>
                  <a:gridCol w="1726111"/>
                </a:tblGrid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N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O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P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Q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81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R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82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S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83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T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84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V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W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X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Y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Z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90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graphicFrame>
          <p:nvGraphicFramePr>
            <p:cNvPr id="242" name="Table"/>
            <p:cNvGraphicFramePr/>
            <p:nvPr/>
          </p:nvGraphicFramePr>
          <p:xfrm>
            <a:off x="12700" y="1039110"/>
            <a:ext cx="1270000" cy="15833676"/>
          </p:xfrm>
          <a:graphic xmlns:a="http://schemas.openxmlformats.org/drawingml/2006/main">
            <a:graphicData uri="http://schemas.openxmlformats.org/drawingml/2006/table">
              <a:tbl>
                <a:tblPr firstCol="1" firstRow="0" lastCol="0" lastRow="0" bandCol="0" bandRow="1" rtl="0">
                  <a:tableStyleId>{4C3C2611-4C71-4FC5-86AE-919BDF0F9419}</a:tableStyleId>
                </a:tblPr>
                <a:tblGrid>
                  <a:gridCol w="1296488"/>
                  <a:gridCol w="1726111"/>
                </a:tblGrid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A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B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C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D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E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F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G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71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H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72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I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73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J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74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K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L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M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sp>
          <p:nvSpPr>
            <p:cNvPr id="243" name="Look up Table"/>
            <p:cNvSpPr txBox="1"/>
            <p:nvPr/>
          </p:nvSpPr>
          <p:spPr>
            <a:xfrm>
              <a:off x="1483094" y="0"/>
              <a:ext cx="3161996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Look up Table</a:t>
              </a:r>
            </a:p>
          </p:txBody>
        </p:sp>
      </p:grpSp>
      <p:sp>
        <p:nvSpPr>
          <p:cNvPr id="245" name="a = Value of the first letter of the course in the look up table (a=65, b=66, etc.)…"/>
          <p:cNvSpPr txBox="1"/>
          <p:nvPr/>
        </p:nvSpPr>
        <p:spPr>
          <a:xfrm>
            <a:off x="1267224" y="4737064"/>
            <a:ext cx="15234215" cy="594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257300" indent="-1219200" algn="l">
              <a:defRPr b="0" sz="5500"/>
            </a:pPr>
            <a:r>
              <a:t>a = Value of the first letter of the course in the look up table (a=65, b=66, etc.)</a:t>
            </a:r>
          </a:p>
          <a:p>
            <a:pPr marL="1257300" indent="-1219200" algn="l">
              <a:defRPr b="0" sz="5500"/>
            </a:pPr>
            <a:r>
              <a:t>b = Value of the first letter of the student Public Key in the look up table (a=65, b=66, etc.)</a:t>
            </a:r>
          </a:p>
          <a:p>
            <a:pPr marL="1257300" indent="-1219200" algn="l">
              <a:defRPr b="0" sz="5500"/>
            </a:pPr>
            <a:r>
              <a:t>c = Value of the Grade in the look up table (a=65, b=66, etc.)</a:t>
            </a:r>
          </a:p>
        </p:txBody>
      </p:sp>
      <p:sp>
        <p:nvSpPr>
          <p:cNvPr id="246" name="value between 1 and 3 that you will adjust to calculate a hash that can be equally divisible by 3"/>
          <p:cNvSpPr txBox="1"/>
          <p:nvPr/>
        </p:nvSpPr>
        <p:spPr>
          <a:xfrm>
            <a:off x="4632757" y="10628143"/>
            <a:ext cx="12757079" cy="262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5500"/>
            </a:pPr>
            <a:r>
              <a:t>value between 1 and 3 that you will adjust to calculate a hash that can be </a:t>
            </a:r>
            <a:r>
              <a:rPr b="1"/>
              <a:t>equally divisible by 3  </a:t>
            </a:r>
          </a:p>
        </p:txBody>
      </p:sp>
      <p:pic>
        <p:nvPicPr>
          <p:cNvPr id="247" name="coal-2026096_960_720.png" descr="coal-2026096_960_720.png"/>
          <p:cNvPicPr>
            <a:picLocks noChangeAspect="1"/>
          </p:cNvPicPr>
          <p:nvPr/>
        </p:nvPicPr>
        <p:blipFill>
          <a:blip r:embed="rId2">
            <a:extLst/>
          </a:blip>
          <a:srcRect l="0" t="0" r="47332" b="0"/>
          <a:stretch>
            <a:fillRect/>
          </a:stretch>
        </p:blipFill>
        <p:spPr>
          <a:xfrm>
            <a:off x="21765593" y="272743"/>
            <a:ext cx="1835917" cy="2418336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Nonce ="/>
          <p:cNvSpPr txBox="1"/>
          <p:nvPr/>
        </p:nvSpPr>
        <p:spPr>
          <a:xfrm>
            <a:off x="1425241" y="10635318"/>
            <a:ext cx="3552126" cy="920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5500"/>
            </a:lvl1pPr>
          </a:lstStyle>
          <a:p>
            <a:pPr/>
            <a:r>
              <a:t>Nonce =  </a:t>
            </a:r>
          </a:p>
        </p:txBody>
      </p:sp>
      <p:sp>
        <p:nvSpPr>
          <p:cNvPr id="249" name="Hash = Nonce + a + b + c - Value of Last 2 digits of prev Hash"/>
          <p:cNvSpPr txBox="1"/>
          <p:nvPr/>
        </p:nvSpPr>
        <p:spPr>
          <a:xfrm>
            <a:off x="1321693" y="3345383"/>
            <a:ext cx="21029322" cy="99463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5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Hash = Nonce + a + b + c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t> Value of Last 2 digits of prev Hash</a:t>
            </a:r>
          </a:p>
        </p:txBody>
      </p:sp>
      <p:pic>
        <p:nvPicPr>
          <p:cNvPr id="250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4" name="Our First Block"/>
          <p:cNvSpPr txBox="1"/>
          <p:nvPr>
            <p:ph type="title"/>
          </p:nvPr>
        </p:nvSpPr>
        <p:spPr>
          <a:xfrm>
            <a:off x="1689100" y="355600"/>
            <a:ext cx="15207435" cy="2286000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Our First Block</a:t>
            </a:r>
          </a:p>
        </p:txBody>
      </p:sp>
      <p:sp>
        <p:nvSpPr>
          <p:cNvPr id="255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graphicFrame>
        <p:nvGraphicFramePr>
          <p:cNvPr id="256" name="Grade BlockChain"/>
          <p:cNvGraphicFramePr/>
          <p:nvPr/>
        </p:nvGraphicFramePr>
        <p:xfrm>
          <a:off x="1691352" y="5342639"/>
          <a:ext cx="20957044" cy="7784234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775707"/>
                <a:gridCol w="4439268"/>
                <a:gridCol w="2367609"/>
                <a:gridCol w="1886688"/>
                <a:gridCol w="3403438"/>
                <a:gridCol w="813865"/>
                <a:gridCol w="813865"/>
                <a:gridCol w="813865"/>
                <a:gridCol w="3033499"/>
                <a:gridCol w="1609234"/>
              </a:tblGrid>
              <a:tr h="647138">
                <a:tc gridSpan="10"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latin typeface="Helvetica Neue Light"/>
                          <a:ea typeface="Helvetica Neue Light"/>
                          <a:cs typeface="Helvetica Neue Light"/>
                        </a:rPr>
                        <a:t>Grade BlockChain</a:t>
                      </a:r>
                    </a:p>
                  </a:txBody>
                  <a:tcPr marL="50800" marR="50800" marT="50800" marB="50800" anchor="ctr" anchorCtr="0" horzOverflow="overflow">
                    <a:lnL/>
                    <a:lnR/>
                    <a:lnT/>
                    <a:lnB/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72538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Block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Course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Student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Grade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Nonce (1-3)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Value of Last 2 digits of Prev Hash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Hash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</a:tr>
              <a:tr h="68069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212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4">
                        <a:hueOff val="-461056"/>
                        <a:satOff val="4338"/>
                        <a:lumOff val="-10225"/>
                      </a:schemeClr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Parks 320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ad59da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80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70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7" name="Hash = Nonce + a + b + c - Value of Last 2 digits of prev Hash"/>
          <p:cNvSpPr txBox="1"/>
          <p:nvPr/>
        </p:nvSpPr>
        <p:spPr>
          <a:xfrm>
            <a:off x="2357932" y="11991502"/>
            <a:ext cx="21029322" cy="99463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5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Hash = Nonce + a + b + c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t> Value of Last 2 digits of prev Hash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3" name="Finishing the block: Hashing"/>
          <p:cNvSpPr txBox="1"/>
          <p:nvPr>
            <p:ph type="title"/>
          </p:nvPr>
        </p:nvSpPr>
        <p:spPr>
          <a:xfrm>
            <a:off x="1689100" y="355600"/>
            <a:ext cx="15207435" cy="2286000"/>
          </a:xfrm>
          <a:prstGeom prst="rect">
            <a:avLst/>
          </a:prstGeom>
        </p:spPr>
        <p:txBody>
          <a:bodyPr/>
          <a:lstStyle>
            <a:lvl1pPr algn="l" defTabSz="643889">
              <a:defRPr b="1" sz="8736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Finishing the block: Hashing</a:t>
            </a:r>
          </a:p>
        </p:txBody>
      </p:sp>
      <p:sp>
        <p:nvSpPr>
          <p:cNvPr id="264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sp>
        <p:nvSpPr>
          <p:cNvPr id="265" name="1"/>
          <p:cNvSpPr/>
          <p:nvPr/>
        </p:nvSpPr>
        <p:spPr>
          <a:xfrm>
            <a:off x="2051271" y="2824105"/>
            <a:ext cx="3039816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</a:t>
            </a:r>
          </a:p>
        </p:txBody>
      </p:sp>
      <p:graphicFrame>
        <p:nvGraphicFramePr>
          <p:cNvPr id="266" name="Grade BlockChain"/>
          <p:cNvGraphicFramePr/>
          <p:nvPr/>
        </p:nvGraphicFramePr>
        <p:xfrm>
          <a:off x="1691352" y="5342639"/>
          <a:ext cx="20957044" cy="7784234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775707"/>
                <a:gridCol w="4439268"/>
                <a:gridCol w="2367609"/>
                <a:gridCol w="1886688"/>
                <a:gridCol w="3403438"/>
                <a:gridCol w="813865"/>
                <a:gridCol w="813865"/>
                <a:gridCol w="813865"/>
                <a:gridCol w="3033499"/>
                <a:gridCol w="1609234"/>
              </a:tblGrid>
              <a:tr h="647138">
                <a:tc gridSpan="10"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latin typeface="Helvetica Neue Light"/>
                          <a:ea typeface="Helvetica Neue Light"/>
                          <a:cs typeface="Helvetica Neue Light"/>
                        </a:rPr>
                        <a:t>Grade BlockChain</a:t>
                      </a:r>
                    </a:p>
                  </a:txBody>
                  <a:tcPr marL="50800" marR="50800" marT="50800" marB="50800" anchor="ctr" anchorCtr="0" horzOverflow="overflow">
                    <a:lnL/>
                    <a:lnR/>
                    <a:lnT/>
                    <a:lnB/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72538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Block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Course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Student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Grade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Nonce (1-3)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Value of Last 2 digits of Prev Hash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Hash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</a:tr>
              <a:tr h="68069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212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4">
                        <a:hueOff val="-461056"/>
                        <a:satOff val="4338"/>
                        <a:lumOff val="-10225"/>
                      </a:schemeClr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Parks 320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ad59da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80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70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67" name="Hash = Nonce + a + b + c - Value of Last 2 digits of prev Hash"/>
          <p:cNvSpPr txBox="1"/>
          <p:nvPr/>
        </p:nvSpPr>
        <p:spPr>
          <a:xfrm>
            <a:off x="2357932" y="11991502"/>
            <a:ext cx="21029322" cy="99463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5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Hash = Nonce + a + b + c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t> Value of Last 2 digits of prev Hash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3" name="Block 2"/>
          <p:cNvSpPr txBox="1"/>
          <p:nvPr>
            <p:ph type="title"/>
          </p:nvPr>
        </p:nvSpPr>
        <p:spPr>
          <a:xfrm>
            <a:off x="1689100" y="355600"/>
            <a:ext cx="13060958" cy="2286000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Block 2</a:t>
            </a:r>
          </a:p>
        </p:txBody>
      </p:sp>
      <p:sp>
        <p:nvSpPr>
          <p:cNvPr id="274" name="Course:…"/>
          <p:cNvSpPr txBox="1"/>
          <p:nvPr>
            <p:ph type="body" sz="quarter" idx="1"/>
          </p:nvPr>
        </p:nvSpPr>
        <p:spPr>
          <a:xfrm>
            <a:off x="2028294" y="3690455"/>
            <a:ext cx="6308593" cy="9315338"/>
          </a:xfrm>
          <a:prstGeom prst="rect">
            <a:avLst/>
          </a:prstGeom>
        </p:spPr>
        <p:txBody>
          <a:bodyPr anchor="t"/>
          <a:lstStyle/>
          <a:p>
            <a:pPr marL="0" indent="0" algn="r">
              <a:buSzTx/>
              <a:buNone/>
              <a:defRPr sz="9700"/>
            </a:pPr>
            <a:r>
              <a:t>Course:</a:t>
            </a:r>
          </a:p>
          <a:p>
            <a:pPr marL="0" indent="0" algn="r">
              <a:buSzTx/>
              <a:buNone/>
              <a:defRPr sz="9700"/>
            </a:pPr>
            <a:r>
              <a:t>Student:</a:t>
            </a:r>
          </a:p>
          <a:p>
            <a:pPr marL="0" indent="0" algn="r">
              <a:buSzTx/>
              <a:buNone/>
              <a:defRPr sz="9700"/>
            </a:pPr>
            <a:r>
              <a:t>Grade:</a:t>
            </a:r>
          </a:p>
        </p:txBody>
      </p:sp>
      <p:sp>
        <p:nvSpPr>
          <p:cNvPr id="275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sp>
        <p:nvSpPr>
          <p:cNvPr id="276" name="Engineering 300…"/>
          <p:cNvSpPr txBox="1"/>
          <p:nvPr/>
        </p:nvSpPr>
        <p:spPr>
          <a:xfrm>
            <a:off x="9037704" y="3690455"/>
            <a:ext cx="9672068" cy="93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>
              <a:spcBef>
                <a:spcPts val="5900"/>
              </a:spcBef>
              <a:defRPr b="0" sz="9700"/>
            </a:pPr>
            <a:r>
              <a:t>Engineering 300</a:t>
            </a:r>
          </a:p>
          <a:p>
            <a:pPr algn="l">
              <a:spcBef>
                <a:spcPts val="5900"/>
              </a:spcBef>
              <a:defRPr b="0" sz="9700"/>
            </a:pPr>
            <a:r>
              <a:t>bd9ebc	</a:t>
            </a:r>
          </a:p>
          <a:p>
            <a:pPr algn="l">
              <a:spcBef>
                <a:spcPts val="5900"/>
              </a:spcBef>
              <a:defRPr b="0" sz="9700"/>
            </a:pPr>
            <a:r>
              <a:t>B</a:t>
            </a:r>
          </a:p>
        </p:txBody>
      </p:sp>
      <p:sp>
        <p:nvSpPr>
          <p:cNvPr id="277" name="Miners Mine —&gt; Verify and Vote —&gt;"/>
          <p:cNvSpPr txBox="1"/>
          <p:nvPr/>
        </p:nvSpPr>
        <p:spPr>
          <a:xfrm>
            <a:off x="156572" y="10954110"/>
            <a:ext cx="16699256" cy="1118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/>
            </a:lvl1pPr>
          </a:lstStyle>
          <a:p>
            <a:pPr/>
            <a:r>
              <a:t>Miners Mine —&gt; Verify and Vote —&gt;</a:t>
            </a:r>
          </a:p>
        </p:txBody>
      </p:sp>
      <p:grpSp>
        <p:nvGrpSpPr>
          <p:cNvPr id="281" name="Group"/>
          <p:cNvGrpSpPr/>
          <p:nvPr/>
        </p:nvGrpSpPr>
        <p:grpSpPr>
          <a:xfrm>
            <a:off x="17800229" y="4018568"/>
            <a:ext cx="4721693" cy="16872787"/>
            <a:chOff x="12700" y="0"/>
            <a:chExt cx="4721691" cy="16872785"/>
          </a:xfrm>
        </p:grpSpPr>
        <p:graphicFrame>
          <p:nvGraphicFramePr>
            <p:cNvPr id="278" name="Table"/>
            <p:cNvGraphicFramePr/>
            <p:nvPr/>
          </p:nvGraphicFramePr>
          <p:xfrm>
            <a:off x="3464391" y="1039110"/>
            <a:ext cx="1270001" cy="15833676"/>
          </p:xfrm>
          <a:graphic xmlns:a="http://schemas.openxmlformats.org/drawingml/2006/main">
            <a:graphicData uri="http://schemas.openxmlformats.org/drawingml/2006/table">
              <a:tbl>
                <a:tblPr firstCol="1" firstRow="0" lastCol="0" lastRow="0" bandCol="0" bandRow="1" rtl="0">
                  <a:tableStyleId>{4C3C2611-4C71-4FC5-86AE-919BDF0F9419}</a:tableStyleId>
                </a:tblPr>
                <a:tblGrid>
                  <a:gridCol w="1296488"/>
                  <a:gridCol w="1726111"/>
                </a:tblGrid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N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O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P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Q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81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R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82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S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83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T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84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V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W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X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Y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Z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90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graphicFrame>
          <p:nvGraphicFramePr>
            <p:cNvPr id="279" name="Table"/>
            <p:cNvGraphicFramePr/>
            <p:nvPr/>
          </p:nvGraphicFramePr>
          <p:xfrm>
            <a:off x="12700" y="1039110"/>
            <a:ext cx="1270000" cy="15833676"/>
          </p:xfrm>
          <a:graphic xmlns:a="http://schemas.openxmlformats.org/drawingml/2006/main">
            <a:graphicData uri="http://schemas.openxmlformats.org/drawingml/2006/table">
              <a:tbl>
                <a:tblPr firstCol="1" firstRow="0" lastCol="0" lastRow="0" bandCol="0" bandRow="1" rtl="0">
                  <a:tableStyleId>{4C3C2611-4C71-4FC5-86AE-919BDF0F9419}</a:tableStyleId>
                </a:tblPr>
                <a:tblGrid>
                  <a:gridCol w="1296488"/>
                  <a:gridCol w="1726111"/>
                </a:tblGrid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A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B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C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D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E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F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G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71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H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72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I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73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J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74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K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L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M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sp>
          <p:nvSpPr>
            <p:cNvPr id="280" name="Look up Table"/>
            <p:cNvSpPr txBox="1"/>
            <p:nvPr/>
          </p:nvSpPr>
          <p:spPr>
            <a:xfrm>
              <a:off x="1483094" y="0"/>
              <a:ext cx="3161996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Look up Table</a:t>
              </a:r>
            </a:p>
          </p:txBody>
        </p:sp>
      </p:grpSp>
      <p:sp>
        <p:nvSpPr>
          <p:cNvPr id="282" name="Hash = Nonce + a + b + c - Value of Last 2 digits of prev Hash"/>
          <p:cNvSpPr txBox="1"/>
          <p:nvPr/>
        </p:nvSpPr>
        <p:spPr>
          <a:xfrm>
            <a:off x="2079201" y="12754680"/>
            <a:ext cx="21029322" cy="99463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5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Hash = Nonce + a + b + c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t> Value of Last 2 digits of prev Hash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8" name="Finishing the block: Hashing"/>
          <p:cNvSpPr txBox="1"/>
          <p:nvPr>
            <p:ph type="title"/>
          </p:nvPr>
        </p:nvSpPr>
        <p:spPr>
          <a:xfrm>
            <a:off x="1689100" y="355600"/>
            <a:ext cx="15207435" cy="2286000"/>
          </a:xfrm>
          <a:prstGeom prst="rect">
            <a:avLst/>
          </a:prstGeom>
        </p:spPr>
        <p:txBody>
          <a:bodyPr/>
          <a:lstStyle>
            <a:lvl1pPr algn="l" defTabSz="643889">
              <a:defRPr b="1" sz="8736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Finishing the block: Hashing</a:t>
            </a:r>
          </a:p>
        </p:txBody>
      </p:sp>
      <p:sp>
        <p:nvSpPr>
          <p:cNvPr id="289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sp>
        <p:nvSpPr>
          <p:cNvPr id="290" name="1"/>
          <p:cNvSpPr/>
          <p:nvPr/>
        </p:nvSpPr>
        <p:spPr>
          <a:xfrm>
            <a:off x="2051271" y="2824105"/>
            <a:ext cx="3039816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91" name="2"/>
          <p:cNvSpPr/>
          <p:nvPr/>
        </p:nvSpPr>
        <p:spPr>
          <a:xfrm>
            <a:off x="5578430" y="2824105"/>
            <a:ext cx="3039817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grpSp>
        <p:nvGrpSpPr>
          <p:cNvPr id="295" name="Group"/>
          <p:cNvGrpSpPr/>
          <p:nvPr/>
        </p:nvGrpSpPr>
        <p:grpSpPr>
          <a:xfrm>
            <a:off x="4654474" y="5192478"/>
            <a:ext cx="1365778" cy="247676"/>
            <a:chOff x="0" y="0"/>
            <a:chExt cx="1365777" cy="247675"/>
          </a:xfrm>
        </p:grpSpPr>
        <p:sp>
          <p:nvSpPr>
            <p:cNvPr id="292" name="Rounded Rectangle"/>
            <p:cNvSpPr/>
            <p:nvPr/>
          </p:nvSpPr>
          <p:spPr>
            <a:xfrm>
              <a:off x="372702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3" name="Rounded Rectangle"/>
            <p:cNvSpPr/>
            <p:nvPr/>
          </p:nvSpPr>
          <p:spPr>
            <a:xfrm>
              <a:off x="0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4" name="Rounded Rectangle"/>
            <p:cNvSpPr/>
            <p:nvPr/>
          </p:nvSpPr>
          <p:spPr>
            <a:xfrm>
              <a:off x="779708" y="0"/>
              <a:ext cx="586070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aphicFrame>
        <p:nvGraphicFramePr>
          <p:cNvPr id="296" name="Grade BlockChain"/>
          <p:cNvGraphicFramePr/>
          <p:nvPr/>
        </p:nvGraphicFramePr>
        <p:xfrm>
          <a:off x="1691352" y="5342639"/>
          <a:ext cx="20957044" cy="7784234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775707"/>
                <a:gridCol w="4439268"/>
                <a:gridCol w="2367609"/>
                <a:gridCol w="1886688"/>
                <a:gridCol w="3403438"/>
                <a:gridCol w="813865"/>
                <a:gridCol w="813865"/>
                <a:gridCol w="813865"/>
                <a:gridCol w="3033499"/>
                <a:gridCol w="1609234"/>
              </a:tblGrid>
              <a:tr h="647138">
                <a:tc gridSpan="10"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latin typeface="Helvetica Neue Light"/>
                          <a:ea typeface="Helvetica Neue Light"/>
                          <a:cs typeface="Helvetica Neue Light"/>
                        </a:rPr>
                        <a:t>Grade BlockChain</a:t>
                      </a:r>
                    </a:p>
                  </a:txBody>
                  <a:tcPr marL="50800" marR="50800" marT="50800" marB="50800" anchor="ctr" anchorCtr="0" horzOverflow="overflow">
                    <a:lnL/>
                    <a:lnR/>
                    <a:lnT/>
                    <a:lnB/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72538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Block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Course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Student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Grade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Nonce (1-3)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Value of Last 2 digits of Prev Hash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Hash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</a:tr>
              <a:tr h="68069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212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4">
                        <a:hueOff val="-461056"/>
                        <a:satOff val="4338"/>
                        <a:lumOff val="-10225"/>
                      </a:schemeClr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Parks 320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ad59da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80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70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Engineering 300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bd9ebc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69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198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97" name="Hash = Nonce + a + b + c - Value of Last 2 digits of prev Hash"/>
          <p:cNvSpPr txBox="1"/>
          <p:nvPr/>
        </p:nvSpPr>
        <p:spPr>
          <a:xfrm>
            <a:off x="2357932" y="11991502"/>
            <a:ext cx="21029322" cy="99463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5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Hash = Nonce + a + b + c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t> Value of Last 2 digits of prev Hash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3" name="Block 3"/>
          <p:cNvSpPr txBox="1"/>
          <p:nvPr>
            <p:ph type="title"/>
          </p:nvPr>
        </p:nvSpPr>
        <p:spPr>
          <a:xfrm>
            <a:off x="1689100" y="355600"/>
            <a:ext cx="13060958" cy="2286000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Block 3</a:t>
            </a:r>
          </a:p>
        </p:txBody>
      </p:sp>
      <p:sp>
        <p:nvSpPr>
          <p:cNvPr id="304" name="Course:…"/>
          <p:cNvSpPr txBox="1"/>
          <p:nvPr>
            <p:ph type="body" sz="quarter" idx="1"/>
          </p:nvPr>
        </p:nvSpPr>
        <p:spPr>
          <a:xfrm>
            <a:off x="2028294" y="3690455"/>
            <a:ext cx="6308593" cy="9315338"/>
          </a:xfrm>
          <a:prstGeom prst="rect">
            <a:avLst/>
          </a:prstGeom>
        </p:spPr>
        <p:txBody>
          <a:bodyPr anchor="t"/>
          <a:lstStyle/>
          <a:p>
            <a:pPr marL="0" indent="0" algn="r">
              <a:buSzTx/>
              <a:buNone/>
              <a:defRPr sz="9700"/>
            </a:pPr>
            <a:r>
              <a:t>Course:</a:t>
            </a:r>
          </a:p>
          <a:p>
            <a:pPr marL="0" indent="0" algn="r">
              <a:buSzTx/>
              <a:buNone/>
              <a:defRPr sz="9700"/>
            </a:pPr>
            <a:r>
              <a:t>Student:</a:t>
            </a:r>
          </a:p>
          <a:p>
            <a:pPr marL="0" indent="0" algn="r">
              <a:buSzTx/>
              <a:buNone/>
              <a:defRPr sz="9700"/>
            </a:pPr>
            <a:r>
              <a:t>Grade:</a:t>
            </a:r>
          </a:p>
        </p:txBody>
      </p:sp>
      <p:sp>
        <p:nvSpPr>
          <p:cNvPr id="305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sp>
        <p:nvSpPr>
          <p:cNvPr id="306" name="Business 200…"/>
          <p:cNvSpPr txBox="1"/>
          <p:nvPr/>
        </p:nvSpPr>
        <p:spPr>
          <a:xfrm>
            <a:off x="9037704" y="3690455"/>
            <a:ext cx="9333444" cy="93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>
              <a:spcBef>
                <a:spcPts val="5900"/>
              </a:spcBef>
              <a:defRPr b="0" sz="9700"/>
            </a:pPr>
            <a:r>
              <a:t>Business 200</a:t>
            </a:r>
          </a:p>
          <a:p>
            <a:pPr algn="l">
              <a:spcBef>
                <a:spcPts val="5900"/>
              </a:spcBef>
              <a:defRPr b="0" sz="9700"/>
            </a:pPr>
            <a:r>
              <a:t>c67445	</a:t>
            </a:r>
          </a:p>
          <a:p>
            <a:pPr algn="l">
              <a:spcBef>
                <a:spcPts val="5900"/>
              </a:spcBef>
              <a:defRPr b="0" sz="9700"/>
            </a:pPr>
            <a:r>
              <a:t>C</a:t>
            </a:r>
          </a:p>
        </p:txBody>
      </p:sp>
      <p:sp>
        <p:nvSpPr>
          <p:cNvPr id="307" name="Miners Mine —&gt; Verify and Vote —&gt;"/>
          <p:cNvSpPr txBox="1"/>
          <p:nvPr/>
        </p:nvSpPr>
        <p:spPr>
          <a:xfrm>
            <a:off x="156572" y="10954110"/>
            <a:ext cx="16699256" cy="1118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/>
            </a:lvl1pPr>
          </a:lstStyle>
          <a:p>
            <a:pPr/>
            <a:r>
              <a:t>Miners Mine —&gt; Verify and Vote —&gt;</a:t>
            </a:r>
          </a:p>
        </p:txBody>
      </p:sp>
      <p:grpSp>
        <p:nvGrpSpPr>
          <p:cNvPr id="311" name="Group"/>
          <p:cNvGrpSpPr/>
          <p:nvPr/>
        </p:nvGrpSpPr>
        <p:grpSpPr>
          <a:xfrm>
            <a:off x="17800229" y="4018568"/>
            <a:ext cx="4721693" cy="16872787"/>
            <a:chOff x="12700" y="0"/>
            <a:chExt cx="4721691" cy="16872785"/>
          </a:xfrm>
        </p:grpSpPr>
        <p:graphicFrame>
          <p:nvGraphicFramePr>
            <p:cNvPr id="308" name="Table"/>
            <p:cNvGraphicFramePr/>
            <p:nvPr/>
          </p:nvGraphicFramePr>
          <p:xfrm>
            <a:off x="3464391" y="1039110"/>
            <a:ext cx="1270001" cy="15833676"/>
          </p:xfrm>
          <a:graphic xmlns:a="http://schemas.openxmlformats.org/drawingml/2006/main">
            <a:graphicData uri="http://schemas.openxmlformats.org/drawingml/2006/table">
              <a:tbl>
                <a:tblPr firstCol="1" firstRow="0" lastCol="0" lastRow="0" bandCol="0" bandRow="1" rtl="0">
                  <a:tableStyleId>{4C3C2611-4C71-4FC5-86AE-919BDF0F9419}</a:tableStyleId>
                </a:tblPr>
                <a:tblGrid>
                  <a:gridCol w="1296488"/>
                  <a:gridCol w="1726111"/>
                </a:tblGrid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N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O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P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Q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81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R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82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S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83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T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84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V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W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X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Y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Z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90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graphicFrame>
          <p:nvGraphicFramePr>
            <p:cNvPr id="309" name="Table"/>
            <p:cNvGraphicFramePr/>
            <p:nvPr/>
          </p:nvGraphicFramePr>
          <p:xfrm>
            <a:off x="12700" y="1039110"/>
            <a:ext cx="1270000" cy="15833676"/>
          </p:xfrm>
          <a:graphic xmlns:a="http://schemas.openxmlformats.org/drawingml/2006/main">
            <a:graphicData uri="http://schemas.openxmlformats.org/drawingml/2006/table">
              <a:tbl>
                <a:tblPr firstCol="1" firstRow="0" lastCol="0" lastRow="0" bandCol="0" bandRow="1" rtl="0">
                  <a:tableStyleId>{4C3C2611-4C71-4FC5-86AE-919BDF0F9419}</a:tableStyleId>
                </a:tblPr>
                <a:tblGrid>
                  <a:gridCol w="1296488"/>
                  <a:gridCol w="1726111"/>
                </a:tblGrid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A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B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C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D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E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F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G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71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H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72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I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73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J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74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K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L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M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sp>
          <p:nvSpPr>
            <p:cNvPr id="310" name="Look up Table"/>
            <p:cNvSpPr txBox="1"/>
            <p:nvPr/>
          </p:nvSpPr>
          <p:spPr>
            <a:xfrm>
              <a:off x="1483094" y="0"/>
              <a:ext cx="3161996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Look up Table</a:t>
              </a:r>
            </a:p>
          </p:txBody>
        </p:sp>
      </p:grpSp>
      <p:sp>
        <p:nvSpPr>
          <p:cNvPr id="312" name="Hash = Nonce + a + b + c - Value of Last 2 digits of prev Hash"/>
          <p:cNvSpPr txBox="1"/>
          <p:nvPr/>
        </p:nvSpPr>
        <p:spPr>
          <a:xfrm>
            <a:off x="2079201" y="12754680"/>
            <a:ext cx="21029322" cy="99463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5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Hash = Nonce + a + b + c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t> Value of Last 2 digits of prev Hash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8" name="Finishing the block: Hashing"/>
          <p:cNvSpPr txBox="1"/>
          <p:nvPr>
            <p:ph type="title"/>
          </p:nvPr>
        </p:nvSpPr>
        <p:spPr>
          <a:xfrm>
            <a:off x="1689100" y="355600"/>
            <a:ext cx="15207435" cy="2286000"/>
          </a:xfrm>
          <a:prstGeom prst="rect">
            <a:avLst/>
          </a:prstGeom>
        </p:spPr>
        <p:txBody>
          <a:bodyPr/>
          <a:lstStyle>
            <a:lvl1pPr algn="l" defTabSz="643889">
              <a:defRPr b="1" sz="8736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Finishing the block: Hashing</a:t>
            </a:r>
          </a:p>
        </p:txBody>
      </p:sp>
      <p:sp>
        <p:nvSpPr>
          <p:cNvPr id="319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sp>
        <p:nvSpPr>
          <p:cNvPr id="320" name="1"/>
          <p:cNvSpPr/>
          <p:nvPr/>
        </p:nvSpPr>
        <p:spPr>
          <a:xfrm>
            <a:off x="2051271" y="2824105"/>
            <a:ext cx="3039816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21" name="2"/>
          <p:cNvSpPr/>
          <p:nvPr/>
        </p:nvSpPr>
        <p:spPr>
          <a:xfrm>
            <a:off x="5578430" y="2824105"/>
            <a:ext cx="3039817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22" name="3"/>
          <p:cNvSpPr/>
          <p:nvPr/>
        </p:nvSpPr>
        <p:spPr>
          <a:xfrm>
            <a:off x="9299885" y="2824105"/>
            <a:ext cx="3039816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3</a:t>
            </a:r>
          </a:p>
        </p:txBody>
      </p:sp>
      <p:grpSp>
        <p:nvGrpSpPr>
          <p:cNvPr id="326" name="Group"/>
          <p:cNvGrpSpPr/>
          <p:nvPr/>
        </p:nvGrpSpPr>
        <p:grpSpPr>
          <a:xfrm>
            <a:off x="8233624" y="5230578"/>
            <a:ext cx="1365778" cy="247676"/>
            <a:chOff x="0" y="0"/>
            <a:chExt cx="1365777" cy="247675"/>
          </a:xfrm>
        </p:grpSpPr>
        <p:sp>
          <p:nvSpPr>
            <p:cNvPr id="323" name="Rounded Rectangle"/>
            <p:cNvSpPr/>
            <p:nvPr/>
          </p:nvSpPr>
          <p:spPr>
            <a:xfrm>
              <a:off x="372702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4" name="Rounded Rectangle"/>
            <p:cNvSpPr/>
            <p:nvPr/>
          </p:nvSpPr>
          <p:spPr>
            <a:xfrm>
              <a:off x="0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5" name="Rounded Rectangle"/>
            <p:cNvSpPr/>
            <p:nvPr/>
          </p:nvSpPr>
          <p:spPr>
            <a:xfrm>
              <a:off x="779708" y="0"/>
              <a:ext cx="586070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330" name="Group"/>
          <p:cNvGrpSpPr/>
          <p:nvPr/>
        </p:nvGrpSpPr>
        <p:grpSpPr>
          <a:xfrm>
            <a:off x="4654474" y="5192478"/>
            <a:ext cx="1365778" cy="247676"/>
            <a:chOff x="0" y="0"/>
            <a:chExt cx="1365777" cy="247675"/>
          </a:xfrm>
        </p:grpSpPr>
        <p:sp>
          <p:nvSpPr>
            <p:cNvPr id="327" name="Rounded Rectangle"/>
            <p:cNvSpPr/>
            <p:nvPr/>
          </p:nvSpPr>
          <p:spPr>
            <a:xfrm>
              <a:off x="372702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8" name="Rounded Rectangle"/>
            <p:cNvSpPr/>
            <p:nvPr/>
          </p:nvSpPr>
          <p:spPr>
            <a:xfrm>
              <a:off x="0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9" name="Rounded Rectangle"/>
            <p:cNvSpPr/>
            <p:nvPr/>
          </p:nvSpPr>
          <p:spPr>
            <a:xfrm>
              <a:off x="779708" y="0"/>
              <a:ext cx="586070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aphicFrame>
        <p:nvGraphicFramePr>
          <p:cNvPr id="331" name="Grade BlockChain"/>
          <p:cNvGraphicFramePr/>
          <p:nvPr/>
        </p:nvGraphicFramePr>
        <p:xfrm>
          <a:off x="1691352" y="5342639"/>
          <a:ext cx="20957044" cy="7784234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775707"/>
                <a:gridCol w="4439268"/>
                <a:gridCol w="2367609"/>
                <a:gridCol w="1886688"/>
                <a:gridCol w="3403438"/>
                <a:gridCol w="813865"/>
                <a:gridCol w="813865"/>
                <a:gridCol w="813865"/>
                <a:gridCol w="3033499"/>
                <a:gridCol w="1609234"/>
              </a:tblGrid>
              <a:tr h="647138">
                <a:tc gridSpan="10"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latin typeface="Helvetica Neue Light"/>
                          <a:ea typeface="Helvetica Neue Light"/>
                          <a:cs typeface="Helvetica Neue Light"/>
                        </a:rPr>
                        <a:t>Grade BlockChain</a:t>
                      </a:r>
                    </a:p>
                  </a:txBody>
                  <a:tcPr marL="50800" marR="50800" marT="50800" marB="50800" anchor="ctr" anchorCtr="0" horzOverflow="overflow">
                    <a:lnL/>
                    <a:lnR/>
                    <a:lnT/>
                    <a:lnB/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72538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Block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Course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Student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Grade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Nonce (1-3)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Value of Last 2 digits of Prev Hash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Hash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</a:tr>
              <a:tr h="68069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212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4">
                        <a:hueOff val="-461056"/>
                        <a:satOff val="4338"/>
                        <a:lumOff val="-10225"/>
                      </a:schemeClr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Parks 320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ad59da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80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70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Engineering 300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bd9ebc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69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198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Business 200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c67445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67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67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98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105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32" name="Hash = Nonce + a + b + c - Value of Last 2 digits of prev Hash"/>
          <p:cNvSpPr txBox="1"/>
          <p:nvPr/>
        </p:nvSpPr>
        <p:spPr>
          <a:xfrm>
            <a:off x="2357932" y="11991502"/>
            <a:ext cx="21029322" cy="99463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5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Hash = Nonce + a + b + c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t> Value of Last 2 digits of prev Hash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9" name="Blockchain Basics"/>
          <p:cNvSpPr txBox="1"/>
          <p:nvPr>
            <p:ph type="title"/>
          </p:nvPr>
        </p:nvSpPr>
        <p:spPr>
          <a:xfrm>
            <a:off x="1689100" y="355600"/>
            <a:ext cx="13060958" cy="2286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Blockchain Basics</a:t>
            </a:r>
          </a:p>
        </p:txBody>
      </p:sp>
      <p:sp>
        <p:nvSpPr>
          <p:cNvPr id="150" name="A Distributed Ledger…"/>
          <p:cNvSpPr txBox="1"/>
          <p:nvPr>
            <p:ph type="body" idx="1"/>
          </p:nvPr>
        </p:nvSpPr>
        <p:spPr>
          <a:xfrm>
            <a:off x="1578243" y="2438400"/>
            <a:ext cx="22428528" cy="10567393"/>
          </a:xfrm>
          <a:prstGeom prst="rect">
            <a:avLst/>
          </a:prstGeom>
        </p:spPr>
        <p:txBody>
          <a:bodyPr anchor="t"/>
          <a:lstStyle/>
          <a:p>
            <a:pPr marL="1243541" indent="-1243541" defTabSz="775969">
              <a:spcBef>
                <a:spcPts val="5500"/>
              </a:spcBef>
              <a:defRPr sz="9118"/>
            </a:pPr>
            <a:r>
              <a:t>A Distributed Ledger</a:t>
            </a:r>
          </a:p>
          <a:p>
            <a:pPr lvl="1" marL="1840441" indent="-1243541" defTabSz="775969">
              <a:spcBef>
                <a:spcPts val="5500"/>
              </a:spcBef>
              <a:defRPr sz="9118"/>
            </a:pPr>
            <a:r>
              <a:t>No central server or authority.</a:t>
            </a:r>
          </a:p>
          <a:p>
            <a:pPr lvl="1" marL="1840441" indent="-1243541" defTabSz="775969">
              <a:spcBef>
                <a:spcPts val="5500"/>
              </a:spcBef>
              <a:defRPr sz="9118"/>
            </a:pPr>
            <a:r>
              <a:t>Everyone (aka node) on the network has a copy of the ledger.</a:t>
            </a:r>
          </a:p>
          <a:p>
            <a:pPr lvl="1" marL="1840441" indent="-1243541" defTabSz="775969">
              <a:spcBef>
                <a:spcPts val="5500"/>
              </a:spcBef>
              <a:defRPr sz="9118"/>
            </a:pPr>
            <a:r>
              <a:t>A huge variety of information can be stored on a blockchain ledger.</a:t>
            </a:r>
          </a:p>
        </p:txBody>
      </p:sp>
      <p:sp>
        <p:nvSpPr>
          <p:cNvPr id="151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8" name="Block 4"/>
          <p:cNvSpPr txBox="1"/>
          <p:nvPr>
            <p:ph type="title"/>
          </p:nvPr>
        </p:nvSpPr>
        <p:spPr>
          <a:xfrm>
            <a:off x="1689100" y="355600"/>
            <a:ext cx="13060958" cy="2286000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Block 4</a:t>
            </a:r>
          </a:p>
        </p:txBody>
      </p:sp>
      <p:sp>
        <p:nvSpPr>
          <p:cNvPr id="339" name="Course:…"/>
          <p:cNvSpPr txBox="1"/>
          <p:nvPr>
            <p:ph type="body" sz="quarter" idx="1"/>
          </p:nvPr>
        </p:nvSpPr>
        <p:spPr>
          <a:xfrm>
            <a:off x="2028294" y="3690455"/>
            <a:ext cx="6308593" cy="9315338"/>
          </a:xfrm>
          <a:prstGeom prst="rect">
            <a:avLst/>
          </a:prstGeom>
        </p:spPr>
        <p:txBody>
          <a:bodyPr anchor="t"/>
          <a:lstStyle/>
          <a:p>
            <a:pPr marL="0" indent="0" algn="r">
              <a:buSzTx/>
              <a:buNone/>
              <a:defRPr sz="9700"/>
            </a:pPr>
            <a:r>
              <a:t>Course:</a:t>
            </a:r>
          </a:p>
          <a:p>
            <a:pPr marL="0" indent="0" algn="r">
              <a:buSzTx/>
              <a:buNone/>
              <a:defRPr sz="9700"/>
            </a:pPr>
            <a:r>
              <a:t>Student:</a:t>
            </a:r>
          </a:p>
          <a:p>
            <a:pPr marL="0" indent="0" algn="r">
              <a:buSzTx/>
              <a:buNone/>
              <a:defRPr sz="9700"/>
            </a:pPr>
            <a:r>
              <a:t>Grade:</a:t>
            </a:r>
          </a:p>
        </p:txBody>
      </p:sp>
      <p:sp>
        <p:nvSpPr>
          <p:cNvPr id="340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sp>
        <p:nvSpPr>
          <p:cNvPr id="341" name="Parks 320…"/>
          <p:cNvSpPr txBox="1"/>
          <p:nvPr/>
        </p:nvSpPr>
        <p:spPr>
          <a:xfrm>
            <a:off x="9037704" y="3690455"/>
            <a:ext cx="6308592" cy="93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>
              <a:spcBef>
                <a:spcPts val="5900"/>
              </a:spcBef>
              <a:defRPr b="0" sz="9700"/>
            </a:pPr>
            <a:r>
              <a:t>Parks 320</a:t>
            </a:r>
          </a:p>
          <a:p>
            <a:pPr algn="l">
              <a:spcBef>
                <a:spcPts val="5900"/>
              </a:spcBef>
              <a:defRPr b="0" sz="9700"/>
            </a:pPr>
            <a:r>
              <a:t>e2dd8a</a:t>
            </a:r>
          </a:p>
          <a:p>
            <a:pPr algn="l">
              <a:spcBef>
                <a:spcPts val="5900"/>
              </a:spcBef>
              <a:defRPr b="0" sz="9700"/>
            </a:pPr>
            <a:r>
              <a:t>B</a:t>
            </a:r>
          </a:p>
        </p:txBody>
      </p:sp>
      <p:sp>
        <p:nvSpPr>
          <p:cNvPr id="342" name="Miners Mine —&gt; Verify and Vote —&gt;"/>
          <p:cNvSpPr txBox="1"/>
          <p:nvPr/>
        </p:nvSpPr>
        <p:spPr>
          <a:xfrm>
            <a:off x="156572" y="10954110"/>
            <a:ext cx="16699256" cy="1118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/>
            </a:lvl1pPr>
          </a:lstStyle>
          <a:p>
            <a:pPr/>
            <a:r>
              <a:t>Miners Mine —&gt; Verify and Vote —&gt;</a:t>
            </a:r>
          </a:p>
        </p:txBody>
      </p:sp>
      <p:grpSp>
        <p:nvGrpSpPr>
          <p:cNvPr id="346" name="Group"/>
          <p:cNvGrpSpPr/>
          <p:nvPr/>
        </p:nvGrpSpPr>
        <p:grpSpPr>
          <a:xfrm>
            <a:off x="17800229" y="4018568"/>
            <a:ext cx="4721693" cy="16872787"/>
            <a:chOff x="12700" y="0"/>
            <a:chExt cx="4721691" cy="16872785"/>
          </a:xfrm>
        </p:grpSpPr>
        <p:graphicFrame>
          <p:nvGraphicFramePr>
            <p:cNvPr id="343" name="Table"/>
            <p:cNvGraphicFramePr/>
            <p:nvPr/>
          </p:nvGraphicFramePr>
          <p:xfrm>
            <a:off x="3464391" y="1039110"/>
            <a:ext cx="1270001" cy="15833676"/>
          </p:xfrm>
          <a:graphic xmlns:a="http://schemas.openxmlformats.org/drawingml/2006/main">
            <a:graphicData uri="http://schemas.openxmlformats.org/drawingml/2006/table">
              <a:tbl>
                <a:tblPr firstCol="1" firstRow="0" lastCol="0" lastRow="0" bandCol="0" bandRow="1" rtl="0">
                  <a:tableStyleId>{4C3C2611-4C71-4FC5-86AE-919BDF0F9419}</a:tableStyleId>
                </a:tblPr>
                <a:tblGrid>
                  <a:gridCol w="1296488"/>
                  <a:gridCol w="1726111"/>
                </a:tblGrid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N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O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P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Q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81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R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82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S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83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T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84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V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W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X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Y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Z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90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graphicFrame>
          <p:nvGraphicFramePr>
            <p:cNvPr id="344" name="Table"/>
            <p:cNvGraphicFramePr/>
            <p:nvPr/>
          </p:nvGraphicFramePr>
          <p:xfrm>
            <a:off x="12700" y="1039110"/>
            <a:ext cx="1270000" cy="15833676"/>
          </p:xfrm>
          <a:graphic xmlns:a="http://schemas.openxmlformats.org/drawingml/2006/main">
            <a:graphicData uri="http://schemas.openxmlformats.org/drawingml/2006/table">
              <a:tbl>
                <a:tblPr firstCol="1" firstRow="0" lastCol="0" lastRow="0" bandCol="0" bandRow="1" rtl="0">
                  <a:tableStyleId>{4C3C2611-4C71-4FC5-86AE-919BDF0F9419}</a:tableStyleId>
                </a:tblPr>
                <a:tblGrid>
                  <a:gridCol w="1296488"/>
                  <a:gridCol w="1726111"/>
                </a:tblGrid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A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B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C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D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E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F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G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71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H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72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I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73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J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74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K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L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M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sp>
          <p:nvSpPr>
            <p:cNvPr id="345" name="Look up Table"/>
            <p:cNvSpPr txBox="1"/>
            <p:nvPr/>
          </p:nvSpPr>
          <p:spPr>
            <a:xfrm>
              <a:off x="1483094" y="0"/>
              <a:ext cx="3161996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Look up Table</a:t>
              </a:r>
            </a:p>
          </p:txBody>
        </p:sp>
      </p:grpSp>
      <p:sp>
        <p:nvSpPr>
          <p:cNvPr id="347" name="Hash = Nonce + a + b + c - Value of Last 2 digits of prev Hash"/>
          <p:cNvSpPr txBox="1"/>
          <p:nvPr/>
        </p:nvSpPr>
        <p:spPr>
          <a:xfrm>
            <a:off x="2079201" y="12754680"/>
            <a:ext cx="21029322" cy="99463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5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Hash = Nonce + a + b + c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t> Value of Last 2 digits of prev Hash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3" name="Finishing the block: Hashing"/>
          <p:cNvSpPr txBox="1"/>
          <p:nvPr>
            <p:ph type="title"/>
          </p:nvPr>
        </p:nvSpPr>
        <p:spPr>
          <a:xfrm>
            <a:off x="1689100" y="355600"/>
            <a:ext cx="15207435" cy="2286000"/>
          </a:xfrm>
          <a:prstGeom prst="rect">
            <a:avLst/>
          </a:prstGeom>
        </p:spPr>
        <p:txBody>
          <a:bodyPr/>
          <a:lstStyle>
            <a:lvl1pPr algn="l" defTabSz="643889">
              <a:defRPr b="1" sz="8736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Finishing the block: Hashing</a:t>
            </a:r>
          </a:p>
        </p:txBody>
      </p:sp>
      <p:sp>
        <p:nvSpPr>
          <p:cNvPr id="354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sp>
        <p:nvSpPr>
          <p:cNvPr id="355" name="1"/>
          <p:cNvSpPr/>
          <p:nvPr/>
        </p:nvSpPr>
        <p:spPr>
          <a:xfrm>
            <a:off x="2051271" y="2824105"/>
            <a:ext cx="3039816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56" name="2"/>
          <p:cNvSpPr/>
          <p:nvPr/>
        </p:nvSpPr>
        <p:spPr>
          <a:xfrm>
            <a:off x="5578430" y="2824105"/>
            <a:ext cx="3039817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57" name="3"/>
          <p:cNvSpPr/>
          <p:nvPr/>
        </p:nvSpPr>
        <p:spPr>
          <a:xfrm>
            <a:off x="9299885" y="2824105"/>
            <a:ext cx="3039816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58" name="4"/>
          <p:cNvSpPr/>
          <p:nvPr/>
        </p:nvSpPr>
        <p:spPr>
          <a:xfrm>
            <a:off x="13021340" y="2824105"/>
            <a:ext cx="3039815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4</a:t>
            </a:r>
          </a:p>
        </p:txBody>
      </p:sp>
      <p:grpSp>
        <p:nvGrpSpPr>
          <p:cNvPr id="362" name="Group"/>
          <p:cNvGrpSpPr/>
          <p:nvPr/>
        </p:nvGrpSpPr>
        <p:grpSpPr>
          <a:xfrm>
            <a:off x="8233624" y="5230578"/>
            <a:ext cx="1365778" cy="247676"/>
            <a:chOff x="0" y="0"/>
            <a:chExt cx="1365777" cy="247675"/>
          </a:xfrm>
        </p:grpSpPr>
        <p:sp>
          <p:nvSpPr>
            <p:cNvPr id="359" name="Rounded Rectangle"/>
            <p:cNvSpPr/>
            <p:nvPr/>
          </p:nvSpPr>
          <p:spPr>
            <a:xfrm>
              <a:off x="372702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60" name="Rounded Rectangle"/>
            <p:cNvSpPr/>
            <p:nvPr/>
          </p:nvSpPr>
          <p:spPr>
            <a:xfrm>
              <a:off x="0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61" name="Rounded Rectangle"/>
            <p:cNvSpPr/>
            <p:nvPr/>
          </p:nvSpPr>
          <p:spPr>
            <a:xfrm>
              <a:off x="779708" y="0"/>
              <a:ext cx="586070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366" name="Group"/>
          <p:cNvGrpSpPr/>
          <p:nvPr/>
        </p:nvGrpSpPr>
        <p:grpSpPr>
          <a:xfrm>
            <a:off x="4654474" y="5192478"/>
            <a:ext cx="1365778" cy="247676"/>
            <a:chOff x="0" y="0"/>
            <a:chExt cx="1365777" cy="247675"/>
          </a:xfrm>
        </p:grpSpPr>
        <p:sp>
          <p:nvSpPr>
            <p:cNvPr id="363" name="Rounded Rectangle"/>
            <p:cNvSpPr/>
            <p:nvPr/>
          </p:nvSpPr>
          <p:spPr>
            <a:xfrm>
              <a:off x="372702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64" name="Rounded Rectangle"/>
            <p:cNvSpPr/>
            <p:nvPr/>
          </p:nvSpPr>
          <p:spPr>
            <a:xfrm>
              <a:off x="0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65" name="Rounded Rectangle"/>
            <p:cNvSpPr/>
            <p:nvPr/>
          </p:nvSpPr>
          <p:spPr>
            <a:xfrm>
              <a:off x="779708" y="0"/>
              <a:ext cx="586070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370" name="Group"/>
          <p:cNvGrpSpPr/>
          <p:nvPr/>
        </p:nvGrpSpPr>
        <p:grpSpPr>
          <a:xfrm>
            <a:off x="11997631" y="5192478"/>
            <a:ext cx="1365778" cy="247676"/>
            <a:chOff x="0" y="0"/>
            <a:chExt cx="1365777" cy="247675"/>
          </a:xfrm>
        </p:grpSpPr>
        <p:sp>
          <p:nvSpPr>
            <p:cNvPr id="367" name="Rounded Rectangle"/>
            <p:cNvSpPr/>
            <p:nvPr/>
          </p:nvSpPr>
          <p:spPr>
            <a:xfrm>
              <a:off x="372702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68" name="Rounded Rectangle"/>
            <p:cNvSpPr/>
            <p:nvPr/>
          </p:nvSpPr>
          <p:spPr>
            <a:xfrm>
              <a:off x="0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69" name="Rounded Rectangle"/>
            <p:cNvSpPr/>
            <p:nvPr/>
          </p:nvSpPr>
          <p:spPr>
            <a:xfrm>
              <a:off x="779708" y="0"/>
              <a:ext cx="586070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aphicFrame>
        <p:nvGraphicFramePr>
          <p:cNvPr id="371" name="Grade BlockChain"/>
          <p:cNvGraphicFramePr/>
          <p:nvPr/>
        </p:nvGraphicFramePr>
        <p:xfrm>
          <a:off x="1691352" y="5342639"/>
          <a:ext cx="20957044" cy="7784234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775707"/>
                <a:gridCol w="4439268"/>
                <a:gridCol w="2367609"/>
                <a:gridCol w="1886688"/>
                <a:gridCol w="3403438"/>
                <a:gridCol w="813865"/>
                <a:gridCol w="813865"/>
                <a:gridCol w="813865"/>
                <a:gridCol w="3033499"/>
                <a:gridCol w="1609234"/>
              </a:tblGrid>
              <a:tr h="647138">
                <a:tc gridSpan="10"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latin typeface="Helvetica Neue Light"/>
                          <a:ea typeface="Helvetica Neue Light"/>
                          <a:cs typeface="Helvetica Neue Light"/>
                        </a:rPr>
                        <a:t>Grade BlockChain</a:t>
                      </a:r>
                    </a:p>
                  </a:txBody>
                  <a:tcPr marL="50800" marR="50800" marT="50800" marB="50800" anchor="ctr" anchorCtr="0" horzOverflow="overflow">
                    <a:lnL/>
                    <a:lnR/>
                    <a:lnT/>
                    <a:lnB/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72538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Block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Course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Student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Grade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Nonce (1-3)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Value of Last 2 digits of Prev Hash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Hash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</a:tr>
              <a:tr h="68069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212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4">
                        <a:hueOff val="-461056"/>
                        <a:satOff val="4338"/>
                        <a:lumOff val="-10225"/>
                      </a:schemeClr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Parks 320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ad59da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80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70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Engineering 300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bd9ebc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69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198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Business 200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c67445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67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67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98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105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Parks 320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e2dd8a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80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69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213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7" name="Block 5"/>
          <p:cNvSpPr txBox="1"/>
          <p:nvPr>
            <p:ph type="title"/>
          </p:nvPr>
        </p:nvSpPr>
        <p:spPr>
          <a:xfrm>
            <a:off x="1689100" y="355600"/>
            <a:ext cx="13060958" cy="2286000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Block 5</a:t>
            </a:r>
          </a:p>
        </p:txBody>
      </p:sp>
      <p:sp>
        <p:nvSpPr>
          <p:cNvPr id="378" name="Course:…"/>
          <p:cNvSpPr txBox="1"/>
          <p:nvPr>
            <p:ph type="body" sz="quarter" idx="1"/>
          </p:nvPr>
        </p:nvSpPr>
        <p:spPr>
          <a:xfrm>
            <a:off x="2028294" y="3690455"/>
            <a:ext cx="6308593" cy="9315338"/>
          </a:xfrm>
          <a:prstGeom prst="rect">
            <a:avLst/>
          </a:prstGeom>
        </p:spPr>
        <p:txBody>
          <a:bodyPr anchor="t"/>
          <a:lstStyle/>
          <a:p>
            <a:pPr marL="0" indent="0" algn="r">
              <a:buSzTx/>
              <a:buNone/>
              <a:defRPr sz="9700"/>
            </a:pPr>
            <a:r>
              <a:t>Course:</a:t>
            </a:r>
          </a:p>
          <a:p>
            <a:pPr marL="0" indent="0" algn="r">
              <a:buSzTx/>
              <a:buNone/>
              <a:defRPr sz="9700"/>
            </a:pPr>
            <a:r>
              <a:t>Student:</a:t>
            </a:r>
          </a:p>
          <a:p>
            <a:pPr marL="0" indent="0" algn="r">
              <a:buSzTx/>
              <a:buNone/>
              <a:defRPr sz="9700"/>
            </a:pPr>
            <a:r>
              <a:t>Grade:</a:t>
            </a:r>
          </a:p>
        </p:txBody>
      </p:sp>
      <p:sp>
        <p:nvSpPr>
          <p:cNvPr id="379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sp>
        <p:nvSpPr>
          <p:cNvPr id="380" name="Engineering 300…"/>
          <p:cNvSpPr txBox="1"/>
          <p:nvPr/>
        </p:nvSpPr>
        <p:spPr>
          <a:xfrm>
            <a:off x="9037704" y="3690455"/>
            <a:ext cx="9338883" cy="93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>
              <a:spcBef>
                <a:spcPts val="5900"/>
              </a:spcBef>
              <a:defRPr b="0" sz="9700"/>
            </a:pPr>
            <a:r>
              <a:t>Engineering 300</a:t>
            </a:r>
          </a:p>
          <a:p>
            <a:pPr algn="l">
              <a:spcBef>
                <a:spcPts val="5900"/>
              </a:spcBef>
              <a:defRPr b="0" sz="9700"/>
            </a:pPr>
            <a:r>
              <a:t>e2dd8a	</a:t>
            </a:r>
          </a:p>
          <a:p>
            <a:pPr algn="l">
              <a:spcBef>
                <a:spcPts val="5900"/>
              </a:spcBef>
              <a:defRPr b="0" sz="9700"/>
            </a:pPr>
            <a:r>
              <a:t>D</a:t>
            </a:r>
          </a:p>
        </p:txBody>
      </p:sp>
      <p:sp>
        <p:nvSpPr>
          <p:cNvPr id="381" name="Miners Mine —&gt; Verify and Vote —&gt;"/>
          <p:cNvSpPr txBox="1"/>
          <p:nvPr/>
        </p:nvSpPr>
        <p:spPr>
          <a:xfrm>
            <a:off x="156572" y="10954110"/>
            <a:ext cx="16699256" cy="1118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/>
            </a:lvl1pPr>
          </a:lstStyle>
          <a:p>
            <a:pPr/>
            <a:r>
              <a:t>Miners Mine —&gt; Verify and Vote —&gt;</a:t>
            </a:r>
          </a:p>
        </p:txBody>
      </p:sp>
      <p:grpSp>
        <p:nvGrpSpPr>
          <p:cNvPr id="385" name="Group"/>
          <p:cNvGrpSpPr/>
          <p:nvPr/>
        </p:nvGrpSpPr>
        <p:grpSpPr>
          <a:xfrm>
            <a:off x="17800229" y="4018568"/>
            <a:ext cx="4721693" cy="16872787"/>
            <a:chOff x="12700" y="0"/>
            <a:chExt cx="4721691" cy="16872785"/>
          </a:xfrm>
        </p:grpSpPr>
        <p:graphicFrame>
          <p:nvGraphicFramePr>
            <p:cNvPr id="382" name="Table"/>
            <p:cNvGraphicFramePr/>
            <p:nvPr/>
          </p:nvGraphicFramePr>
          <p:xfrm>
            <a:off x="3464391" y="1039110"/>
            <a:ext cx="1270001" cy="15833676"/>
          </p:xfrm>
          <a:graphic xmlns:a="http://schemas.openxmlformats.org/drawingml/2006/main">
            <a:graphicData uri="http://schemas.openxmlformats.org/drawingml/2006/table">
              <a:tbl>
                <a:tblPr firstCol="1" firstRow="0" lastCol="0" lastRow="0" bandCol="0" bandRow="1" rtl="0">
                  <a:tableStyleId>{4C3C2611-4C71-4FC5-86AE-919BDF0F9419}</a:tableStyleId>
                </a:tblPr>
                <a:tblGrid>
                  <a:gridCol w="1296488"/>
                  <a:gridCol w="1726111"/>
                </a:tblGrid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N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O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P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Q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81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R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82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S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83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T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84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V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W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X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Y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Z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90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graphicFrame>
          <p:nvGraphicFramePr>
            <p:cNvPr id="383" name="Table"/>
            <p:cNvGraphicFramePr/>
            <p:nvPr/>
          </p:nvGraphicFramePr>
          <p:xfrm>
            <a:off x="12700" y="1039110"/>
            <a:ext cx="1270000" cy="15833676"/>
          </p:xfrm>
          <a:graphic xmlns:a="http://schemas.openxmlformats.org/drawingml/2006/main">
            <a:graphicData uri="http://schemas.openxmlformats.org/drawingml/2006/table">
              <a:tbl>
                <a:tblPr firstCol="1" firstRow="0" lastCol="0" lastRow="0" bandCol="0" bandRow="1" rtl="0">
                  <a:tableStyleId>{4C3C2611-4C71-4FC5-86AE-919BDF0F9419}</a:tableStyleId>
                </a:tblPr>
                <a:tblGrid>
                  <a:gridCol w="1296488"/>
                  <a:gridCol w="1726111"/>
                </a:tblGrid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A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B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C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D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E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F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G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71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H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72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I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73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J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74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K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L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M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sp>
          <p:nvSpPr>
            <p:cNvPr id="384" name="Look up Table"/>
            <p:cNvSpPr txBox="1"/>
            <p:nvPr/>
          </p:nvSpPr>
          <p:spPr>
            <a:xfrm>
              <a:off x="1483094" y="0"/>
              <a:ext cx="3161996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Look up Table</a:t>
              </a:r>
            </a:p>
          </p:txBody>
        </p:sp>
      </p:grpSp>
      <p:sp>
        <p:nvSpPr>
          <p:cNvPr id="386" name="Hash = Nonce + a + b + c - Value of Last 2 digits of prev Hash"/>
          <p:cNvSpPr txBox="1"/>
          <p:nvPr/>
        </p:nvSpPr>
        <p:spPr>
          <a:xfrm>
            <a:off x="2079201" y="12754680"/>
            <a:ext cx="21029322" cy="99463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5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Hash = Nonce + a + b + c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t> Value of Last 2 digits of prev Hash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2" name="Finishing the block: Hashing"/>
          <p:cNvSpPr txBox="1"/>
          <p:nvPr>
            <p:ph type="title"/>
          </p:nvPr>
        </p:nvSpPr>
        <p:spPr>
          <a:xfrm>
            <a:off x="1689100" y="355600"/>
            <a:ext cx="15207435" cy="2286000"/>
          </a:xfrm>
          <a:prstGeom prst="rect">
            <a:avLst/>
          </a:prstGeom>
        </p:spPr>
        <p:txBody>
          <a:bodyPr/>
          <a:lstStyle>
            <a:lvl1pPr algn="l" defTabSz="643889">
              <a:defRPr b="1" sz="8736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Finishing the block: Hashing</a:t>
            </a:r>
          </a:p>
        </p:txBody>
      </p:sp>
      <p:sp>
        <p:nvSpPr>
          <p:cNvPr id="393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sp>
        <p:nvSpPr>
          <p:cNvPr id="394" name="1"/>
          <p:cNvSpPr/>
          <p:nvPr/>
        </p:nvSpPr>
        <p:spPr>
          <a:xfrm>
            <a:off x="2051271" y="2824105"/>
            <a:ext cx="3039816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95" name="2"/>
          <p:cNvSpPr/>
          <p:nvPr/>
        </p:nvSpPr>
        <p:spPr>
          <a:xfrm>
            <a:off x="5578430" y="2824105"/>
            <a:ext cx="3039817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96" name="3"/>
          <p:cNvSpPr/>
          <p:nvPr/>
        </p:nvSpPr>
        <p:spPr>
          <a:xfrm>
            <a:off x="9299885" y="2824105"/>
            <a:ext cx="3039816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97" name="4"/>
          <p:cNvSpPr/>
          <p:nvPr/>
        </p:nvSpPr>
        <p:spPr>
          <a:xfrm>
            <a:off x="13021340" y="2824105"/>
            <a:ext cx="3039815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98" name="5"/>
          <p:cNvSpPr/>
          <p:nvPr/>
        </p:nvSpPr>
        <p:spPr>
          <a:xfrm>
            <a:off x="16548498" y="2824105"/>
            <a:ext cx="3039815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5</a:t>
            </a:r>
          </a:p>
        </p:txBody>
      </p:sp>
      <p:grpSp>
        <p:nvGrpSpPr>
          <p:cNvPr id="402" name="Group"/>
          <p:cNvGrpSpPr/>
          <p:nvPr/>
        </p:nvGrpSpPr>
        <p:grpSpPr>
          <a:xfrm>
            <a:off x="8233624" y="5230578"/>
            <a:ext cx="1365778" cy="247676"/>
            <a:chOff x="0" y="0"/>
            <a:chExt cx="1365777" cy="247675"/>
          </a:xfrm>
        </p:grpSpPr>
        <p:sp>
          <p:nvSpPr>
            <p:cNvPr id="399" name="Rounded Rectangle"/>
            <p:cNvSpPr/>
            <p:nvPr/>
          </p:nvSpPr>
          <p:spPr>
            <a:xfrm>
              <a:off x="372702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00" name="Rounded Rectangle"/>
            <p:cNvSpPr/>
            <p:nvPr/>
          </p:nvSpPr>
          <p:spPr>
            <a:xfrm>
              <a:off x="0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01" name="Rounded Rectangle"/>
            <p:cNvSpPr/>
            <p:nvPr/>
          </p:nvSpPr>
          <p:spPr>
            <a:xfrm>
              <a:off x="779708" y="0"/>
              <a:ext cx="586070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06" name="Group"/>
          <p:cNvGrpSpPr/>
          <p:nvPr/>
        </p:nvGrpSpPr>
        <p:grpSpPr>
          <a:xfrm>
            <a:off x="4654474" y="5192478"/>
            <a:ext cx="1365778" cy="247676"/>
            <a:chOff x="0" y="0"/>
            <a:chExt cx="1365777" cy="247675"/>
          </a:xfrm>
        </p:grpSpPr>
        <p:sp>
          <p:nvSpPr>
            <p:cNvPr id="403" name="Rounded Rectangle"/>
            <p:cNvSpPr/>
            <p:nvPr/>
          </p:nvSpPr>
          <p:spPr>
            <a:xfrm>
              <a:off x="372702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04" name="Rounded Rectangle"/>
            <p:cNvSpPr/>
            <p:nvPr/>
          </p:nvSpPr>
          <p:spPr>
            <a:xfrm>
              <a:off x="0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05" name="Rounded Rectangle"/>
            <p:cNvSpPr/>
            <p:nvPr/>
          </p:nvSpPr>
          <p:spPr>
            <a:xfrm>
              <a:off x="779708" y="0"/>
              <a:ext cx="586070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10" name="Group"/>
          <p:cNvGrpSpPr/>
          <p:nvPr/>
        </p:nvGrpSpPr>
        <p:grpSpPr>
          <a:xfrm>
            <a:off x="11997631" y="5192478"/>
            <a:ext cx="1365778" cy="247676"/>
            <a:chOff x="0" y="0"/>
            <a:chExt cx="1365777" cy="247675"/>
          </a:xfrm>
        </p:grpSpPr>
        <p:sp>
          <p:nvSpPr>
            <p:cNvPr id="407" name="Rounded Rectangle"/>
            <p:cNvSpPr/>
            <p:nvPr/>
          </p:nvSpPr>
          <p:spPr>
            <a:xfrm>
              <a:off x="372702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08" name="Rounded Rectangle"/>
            <p:cNvSpPr/>
            <p:nvPr/>
          </p:nvSpPr>
          <p:spPr>
            <a:xfrm>
              <a:off x="0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09" name="Rounded Rectangle"/>
            <p:cNvSpPr/>
            <p:nvPr/>
          </p:nvSpPr>
          <p:spPr>
            <a:xfrm>
              <a:off x="779708" y="0"/>
              <a:ext cx="586070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14" name="Group"/>
          <p:cNvGrpSpPr/>
          <p:nvPr/>
        </p:nvGrpSpPr>
        <p:grpSpPr>
          <a:xfrm>
            <a:off x="15621937" y="5230578"/>
            <a:ext cx="1365779" cy="247676"/>
            <a:chOff x="0" y="0"/>
            <a:chExt cx="1365777" cy="247675"/>
          </a:xfrm>
        </p:grpSpPr>
        <p:sp>
          <p:nvSpPr>
            <p:cNvPr id="411" name="Rounded Rectangle"/>
            <p:cNvSpPr/>
            <p:nvPr/>
          </p:nvSpPr>
          <p:spPr>
            <a:xfrm>
              <a:off x="372702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12" name="Rounded Rectangle"/>
            <p:cNvSpPr/>
            <p:nvPr/>
          </p:nvSpPr>
          <p:spPr>
            <a:xfrm>
              <a:off x="0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13" name="Rounded Rectangle"/>
            <p:cNvSpPr/>
            <p:nvPr/>
          </p:nvSpPr>
          <p:spPr>
            <a:xfrm>
              <a:off x="779708" y="0"/>
              <a:ext cx="586070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aphicFrame>
        <p:nvGraphicFramePr>
          <p:cNvPr id="415" name="Grade BlockChain"/>
          <p:cNvGraphicFramePr/>
          <p:nvPr/>
        </p:nvGraphicFramePr>
        <p:xfrm>
          <a:off x="1691352" y="5342639"/>
          <a:ext cx="20957044" cy="7784234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775707"/>
                <a:gridCol w="4439268"/>
                <a:gridCol w="2367609"/>
                <a:gridCol w="1886688"/>
                <a:gridCol w="3403438"/>
                <a:gridCol w="813865"/>
                <a:gridCol w="813865"/>
                <a:gridCol w="813865"/>
                <a:gridCol w="3033499"/>
                <a:gridCol w="1609234"/>
              </a:tblGrid>
              <a:tr h="647138">
                <a:tc gridSpan="10"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latin typeface="Helvetica Neue Light"/>
                          <a:ea typeface="Helvetica Neue Light"/>
                          <a:cs typeface="Helvetica Neue Light"/>
                        </a:rPr>
                        <a:t>Grade BlockChain</a:t>
                      </a:r>
                    </a:p>
                  </a:txBody>
                  <a:tcPr marL="50800" marR="50800" marT="50800" marB="50800" anchor="ctr" anchorCtr="0" horzOverflow="overflow">
                    <a:lnL/>
                    <a:lnR/>
                    <a:lnT/>
                    <a:lnB/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72538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Block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Course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Student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Grade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Nonce (1-3)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Value of Last 2 digits of Prev Hash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Hash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</a:tr>
              <a:tr h="68069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212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4">
                        <a:hueOff val="-461056"/>
                        <a:satOff val="4338"/>
                        <a:lumOff val="-10225"/>
                      </a:schemeClr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Parks 320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ad59da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80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70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Engineering 300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bd9ebc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69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198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Business 200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c67445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67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67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98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105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Parks 320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e2dd8a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80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69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213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Engineering 300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e2dd8a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69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69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68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195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21" name="Block 6"/>
          <p:cNvSpPr txBox="1"/>
          <p:nvPr>
            <p:ph type="title"/>
          </p:nvPr>
        </p:nvSpPr>
        <p:spPr>
          <a:xfrm>
            <a:off x="1689100" y="355600"/>
            <a:ext cx="13060958" cy="2286000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Block 6</a:t>
            </a:r>
          </a:p>
        </p:txBody>
      </p:sp>
      <p:sp>
        <p:nvSpPr>
          <p:cNvPr id="422" name="Course:…"/>
          <p:cNvSpPr txBox="1"/>
          <p:nvPr>
            <p:ph type="body" sz="quarter" idx="1"/>
          </p:nvPr>
        </p:nvSpPr>
        <p:spPr>
          <a:xfrm>
            <a:off x="2028294" y="3690455"/>
            <a:ext cx="6308593" cy="9315338"/>
          </a:xfrm>
          <a:prstGeom prst="rect">
            <a:avLst/>
          </a:prstGeom>
        </p:spPr>
        <p:txBody>
          <a:bodyPr anchor="t"/>
          <a:lstStyle/>
          <a:p>
            <a:pPr marL="0" indent="0" algn="r">
              <a:buSzTx/>
              <a:buNone/>
              <a:defRPr sz="9700"/>
            </a:pPr>
            <a:r>
              <a:t>Course:</a:t>
            </a:r>
          </a:p>
          <a:p>
            <a:pPr marL="0" indent="0" algn="r">
              <a:buSzTx/>
              <a:buNone/>
              <a:defRPr sz="9700"/>
            </a:pPr>
            <a:r>
              <a:t>Student:</a:t>
            </a:r>
          </a:p>
          <a:p>
            <a:pPr marL="0" indent="0" algn="r">
              <a:buSzTx/>
              <a:buNone/>
              <a:defRPr sz="9700"/>
            </a:pPr>
            <a:r>
              <a:t>Grade:</a:t>
            </a:r>
          </a:p>
        </p:txBody>
      </p:sp>
      <p:sp>
        <p:nvSpPr>
          <p:cNvPr id="423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sp>
        <p:nvSpPr>
          <p:cNvPr id="424" name="Engineering 300…"/>
          <p:cNvSpPr txBox="1"/>
          <p:nvPr/>
        </p:nvSpPr>
        <p:spPr>
          <a:xfrm>
            <a:off x="9037704" y="3690455"/>
            <a:ext cx="10240153" cy="93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>
              <a:spcBef>
                <a:spcPts val="5900"/>
              </a:spcBef>
              <a:defRPr b="0" sz="9700"/>
            </a:pPr>
            <a:r>
              <a:t>Engineering 300</a:t>
            </a:r>
          </a:p>
          <a:p>
            <a:pPr algn="l">
              <a:spcBef>
                <a:spcPts val="5900"/>
              </a:spcBef>
              <a:defRPr b="0" sz="9700"/>
            </a:pPr>
            <a:r>
              <a:t>bde7af	</a:t>
            </a:r>
          </a:p>
          <a:p>
            <a:pPr algn="l">
              <a:spcBef>
                <a:spcPts val="5900"/>
              </a:spcBef>
              <a:defRPr b="0" sz="9700"/>
            </a:pPr>
            <a:r>
              <a:t>B</a:t>
            </a:r>
          </a:p>
        </p:txBody>
      </p:sp>
      <p:sp>
        <p:nvSpPr>
          <p:cNvPr id="425" name="Miners Mine —&gt; Verify and Vote —&gt;"/>
          <p:cNvSpPr txBox="1"/>
          <p:nvPr/>
        </p:nvSpPr>
        <p:spPr>
          <a:xfrm>
            <a:off x="156572" y="10954110"/>
            <a:ext cx="16699256" cy="1118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/>
            </a:lvl1pPr>
          </a:lstStyle>
          <a:p>
            <a:pPr/>
            <a:r>
              <a:t>Miners Mine —&gt; Verify and Vote —&gt;</a:t>
            </a:r>
          </a:p>
        </p:txBody>
      </p:sp>
      <p:grpSp>
        <p:nvGrpSpPr>
          <p:cNvPr id="429" name="Group"/>
          <p:cNvGrpSpPr/>
          <p:nvPr/>
        </p:nvGrpSpPr>
        <p:grpSpPr>
          <a:xfrm>
            <a:off x="17800229" y="4018568"/>
            <a:ext cx="4721693" cy="16872787"/>
            <a:chOff x="12700" y="0"/>
            <a:chExt cx="4721691" cy="16872785"/>
          </a:xfrm>
        </p:grpSpPr>
        <p:graphicFrame>
          <p:nvGraphicFramePr>
            <p:cNvPr id="426" name="Table"/>
            <p:cNvGraphicFramePr/>
            <p:nvPr/>
          </p:nvGraphicFramePr>
          <p:xfrm>
            <a:off x="3464391" y="1039110"/>
            <a:ext cx="1270001" cy="15833676"/>
          </p:xfrm>
          <a:graphic xmlns:a="http://schemas.openxmlformats.org/drawingml/2006/main">
            <a:graphicData uri="http://schemas.openxmlformats.org/drawingml/2006/table">
              <a:tbl>
                <a:tblPr firstCol="1" firstRow="0" lastCol="0" lastRow="0" bandCol="0" bandRow="1" rtl="0">
                  <a:tableStyleId>{4C3C2611-4C71-4FC5-86AE-919BDF0F9419}</a:tableStyleId>
                </a:tblPr>
                <a:tblGrid>
                  <a:gridCol w="1296488"/>
                  <a:gridCol w="1726111"/>
                </a:tblGrid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N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O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P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Q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81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R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82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S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83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T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84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V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W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X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Y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89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Z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90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graphicFrame>
          <p:nvGraphicFramePr>
            <p:cNvPr id="427" name="Table"/>
            <p:cNvGraphicFramePr/>
            <p:nvPr/>
          </p:nvGraphicFramePr>
          <p:xfrm>
            <a:off x="12700" y="1039110"/>
            <a:ext cx="1270000" cy="15833676"/>
          </p:xfrm>
          <a:graphic xmlns:a="http://schemas.openxmlformats.org/drawingml/2006/main">
            <a:graphicData uri="http://schemas.openxmlformats.org/drawingml/2006/table">
              <a:tbl>
                <a:tblPr firstCol="1" firstRow="0" lastCol="0" lastRow="0" bandCol="0" bandRow="1" rtl="0">
                  <a:tableStyleId>{4C3C2611-4C71-4FC5-86AE-919BDF0F9419}</a:tableStyleId>
                </a:tblPr>
                <a:tblGrid>
                  <a:gridCol w="1296488"/>
                  <a:gridCol w="1726111"/>
                </a:tblGrid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A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B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C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D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68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E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69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F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70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G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71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H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72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I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73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J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74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K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75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L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76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  <a:tr h="585111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3200">
                            <a:solidFill>
                              <a:srgbClr val="FFFFFF"/>
                            </a:solidFill>
                          </a:rPr>
                          <a:t>M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77</a:t>
                        </a: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sp>
          <p:nvSpPr>
            <p:cNvPr id="428" name="Look up Table"/>
            <p:cNvSpPr txBox="1"/>
            <p:nvPr/>
          </p:nvSpPr>
          <p:spPr>
            <a:xfrm>
              <a:off x="1483094" y="0"/>
              <a:ext cx="3161996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Look up Table</a:t>
              </a:r>
            </a:p>
          </p:txBody>
        </p:sp>
      </p:grpSp>
      <p:sp>
        <p:nvSpPr>
          <p:cNvPr id="430" name="Hash = Nonce + a + b + c - Value of Last 2 digits of prev Hash"/>
          <p:cNvSpPr txBox="1"/>
          <p:nvPr/>
        </p:nvSpPr>
        <p:spPr>
          <a:xfrm>
            <a:off x="2079201" y="12754680"/>
            <a:ext cx="21029322" cy="99463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5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Hash = Nonce + a + b + c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t> Value of Last 2 digits of prev Hash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6" name="Finishing the block: Hashing"/>
          <p:cNvSpPr txBox="1"/>
          <p:nvPr>
            <p:ph type="title"/>
          </p:nvPr>
        </p:nvSpPr>
        <p:spPr>
          <a:xfrm>
            <a:off x="1689100" y="355600"/>
            <a:ext cx="15207435" cy="2286000"/>
          </a:xfrm>
          <a:prstGeom prst="rect">
            <a:avLst/>
          </a:prstGeom>
        </p:spPr>
        <p:txBody>
          <a:bodyPr/>
          <a:lstStyle>
            <a:lvl1pPr algn="l" defTabSz="643889">
              <a:defRPr b="1" sz="8736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Finishing the block: Hashing</a:t>
            </a:r>
          </a:p>
        </p:txBody>
      </p:sp>
      <p:sp>
        <p:nvSpPr>
          <p:cNvPr id="437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sp>
        <p:nvSpPr>
          <p:cNvPr id="438" name="1"/>
          <p:cNvSpPr/>
          <p:nvPr/>
        </p:nvSpPr>
        <p:spPr>
          <a:xfrm>
            <a:off x="2051271" y="2824105"/>
            <a:ext cx="3039816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39" name="2"/>
          <p:cNvSpPr/>
          <p:nvPr/>
        </p:nvSpPr>
        <p:spPr>
          <a:xfrm>
            <a:off x="5578430" y="2824105"/>
            <a:ext cx="3039817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40" name="3"/>
          <p:cNvSpPr/>
          <p:nvPr/>
        </p:nvSpPr>
        <p:spPr>
          <a:xfrm>
            <a:off x="9299885" y="2824105"/>
            <a:ext cx="3039816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41" name="4"/>
          <p:cNvSpPr/>
          <p:nvPr/>
        </p:nvSpPr>
        <p:spPr>
          <a:xfrm>
            <a:off x="13021340" y="2824105"/>
            <a:ext cx="3039815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42" name="5"/>
          <p:cNvSpPr/>
          <p:nvPr/>
        </p:nvSpPr>
        <p:spPr>
          <a:xfrm>
            <a:off x="16548498" y="2824105"/>
            <a:ext cx="3039815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43" name="6"/>
          <p:cNvSpPr/>
          <p:nvPr/>
        </p:nvSpPr>
        <p:spPr>
          <a:xfrm>
            <a:off x="20269953" y="2824105"/>
            <a:ext cx="3039815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6</a:t>
            </a:r>
          </a:p>
        </p:txBody>
      </p:sp>
      <p:grpSp>
        <p:nvGrpSpPr>
          <p:cNvPr id="447" name="Group"/>
          <p:cNvGrpSpPr/>
          <p:nvPr/>
        </p:nvGrpSpPr>
        <p:grpSpPr>
          <a:xfrm>
            <a:off x="8233624" y="5230578"/>
            <a:ext cx="1365778" cy="247676"/>
            <a:chOff x="0" y="0"/>
            <a:chExt cx="1365777" cy="247675"/>
          </a:xfrm>
        </p:grpSpPr>
        <p:sp>
          <p:nvSpPr>
            <p:cNvPr id="444" name="Rounded Rectangle"/>
            <p:cNvSpPr/>
            <p:nvPr/>
          </p:nvSpPr>
          <p:spPr>
            <a:xfrm>
              <a:off x="372702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45" name="Rounded Rectangle"/>
            <p:cNvSpPr/>
            <p:nvPr/>
          </p:nvSpPr>
          <p:spPr>
            <a:xfrm>
              <a:off x="0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46" name="Rounded Rectangle"/>
            <p:cNvSpPr/>
            <p:nvPr/>
          </p:nvSpPr>
          <p:spPr>
            <a:xfrm>
              <a:off x="779708" y="0"/>
              <a:ext cx="586070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51" name="Group"/>
          <p:cNvGrpSpPr/>
          <p:nvPr/>
        </p:nvGrpSpPr>
        <p:grpSpPr>
          <a:xfrm>
            <a:off x="4654474" y="5192478"/>
            <a:ext cx="1365778" cy="247676"/>
            <a:chOff x="0" y="0"/>
            <a:chExt cx="1365777" cy="247675"/>
          </a:xfrm>
        </p:grpSpPr>
        <p:sp>
          <p:nvSpPr>
            <p:cNvPr id="448" name="Rounded Rectangle"/>
            <p:cNvSpPr/>
            <p:nvPr/>
          </p:nvSpPr>
          <p:spPr>
            <a:xfrm>
              <a:off x="372702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49" name="Rounded Rectangle"/>
            <p:cNvSpPr/>
            <p:nvPr/>
          </p:nvSpPr>
          <p:spPr>
            <a:xfrm>
              <a:off x="0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50" name="Rounded Rectangle"/>
            <p:cNvSpPr/>
            <p:nvPr/>
          </p:nvSpPr>
          <p:spPr>
            <a:xfrm>
              <a:off x="779708" y="0"/>
              <a:ext cx="586070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55" name="Group"/>
          <p:cNvGrpSpPr/>
          <p:nvPr/>
        </p:nvGrpSpPr>
        <p:grpSpPr>
          <a:xfrm>
            <a:off x="11997631" y="5192478"/>
            <a:ext cx="1365778" cy="247676"/>
            <a:chOff x="0" y="0"/>
            <a:chExt cx="1365777" cy="247675"/>
          </a:xfrm>
        </p:grpSpPr>
        <p:sp>
          <p:nvSpPr>
            <p:cNvPr id="452" name="Rounded Rectangle"/>
            <p:cNvSpPr/>
            <p:nvPr/>
          </p:nvSpPr>
          <p:spPr>
            <a:xfrm>
              <a:off x="372702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53" name="Rounded Rectangle"/>
            <p:cNvSpPr/>
            <p:nvPr/>
          </p:nvSpPr>
          <p:spPr>
            <a:xfrm>
              <a:off x="0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54" name="Rounded Rectangle"/>
            <p:cNvSpPr/>
            <p:nvPr/>
          </p:nvSpPr>
          <p:spPr>
            <a:xfrm>
              <a:off x="779708" y="0"/>
              <a:ext cx="586070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59" name="Group"/>
          <p:cNvGrpSpPr/>
          <p:nvPr/>
        </p:nvGrpSpPr>
        <p:grpSpPr>
          <a:xfrm>
            <a:off x="15621937" y="5230578"/>
            <a:ext cx="1365779" cy="247676"/>
            <a:chOff x="0" y="0"/>
            <a:chExt cx="1365777" cy="247675"/>
          </a:xfrm>
        </p:grpSpPr>
        <p:sp>
          <p:nvSpPr>
            <p:cNvPr id="456" name="Rounded Rectangle"/>
            <p:cNvSpPr/>
            <p:nvPr/>
          </p:nvSpPr>
          <p:spPr>
            <a:xfrm>
              <a:off x="372702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57" name="Rounded Rectangle"/>
            <p:cNvSpPr/>
            <p:nvPr/>
          </p:nvSpPr>
          <p:spPr>
            <a:xfrm>
              <a:off x="0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58" name="Rounded Rectangle"/>
            <p:cNvSpPr/>
            <p:nvPr/>
          </p:nvSpPr>
          <p:spPr>
            <a:xfrm>
              <a:off x="779708" y="0"/>
              <a:ext cx="586070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63" name="Group"/>
          <p:cNvGrpSpPr/>
          <p:nvPr/>
        </p:nvGrpSpPr>
        <p:grpSpPr>
          <a:xfrm>
            <a:off x="19246245" y="5230578"/>
            <a:ext cx="1365778" cy="247676"/>
            <a:chOff x="0" y="0"/>
            <a:chExt cx="1365777" cy="247675"/>
          </a:xfrm>
        </p:grpSpPr>
        <p:sp>
          <p:nvSpPr>
            <p:cNvPr id="460" name="Rounded Rectangle"/>
            <p:cNvSpPr/>
            <p:nvPr/>
          </p:nvSpPr>
          <p:spPr>
            <a:xfrm>
              <a:off x="372702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1" name="Rounded Rectangle"/>
            <p:cNvSpPr/>
            <p:nvPr/>
          </p:nvSpPr>
          <p:spPr>
            <a:xfrm>
              <a:off x="0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2" name="Rounded Rectangle"/>
            <p:cNvSpPr/>
            <p:nvPr/>
          </p:nvSpPr>
          <p:spPr>
            <a:xfrm>
              <a:off x="779708" y="0"/>
              <a:ext cx="586070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aphicFrame>
        <p:nvGraphicFramePr>
          <p:cNvPr id="464" name="Grade BlockChain"/>
          <p:cNvGraphicFramePr/>
          <p:nvPr/>
        </p:nvGraphicFramePr>
        <p:xfrm>
          <a:off x="1691352" y="5342639"/>
          <a:ext cx="20957044" cy="7784234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775707"/>
                <a:gridCol w="4439268"/>
                <a:gridCol w="2367609"/>
                <a:gridCol w="1886688"/>
                <a:gridCol w="3403438"/>
                <a:gridCol w="813865"/>
                <a:gridCol w="813865"/>
                <a:gridCol w="813865"/>
                <a:gridCol w="3033499"/>
                <a:gridCol w="1609234"/>
              </a:tblGrid>
              <a:tr h="647138">
                <a:tc gridSpan="10"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latin typeface="Helvetica Neue Light"/>
                          <a:ea typeface="Helvetica Neue Light"/>
                          <a:cs typeface="Helvetica Neue Light"/>
                        </a:rPr>
                        <a:t>Grade BlockChain</a:t>
                      </a:r>
                    </a:p>
                  </a:txBody>
                  <a:tcPr marL="50800" marR="50800" marT="50800" marB="50800" anchor="ctr" anchorCtr="0" horzOverflow="overflow">
                    <a:lnL/>
                    <a:lnR/>
                    <a:lnT/>
                    <a:lnB/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72538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Block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Course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Student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Grade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Nonce (1-3)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Value of Last 2 digits of Prev Hash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Hash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</a:tr>
              <a:tr h="68069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212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4">
                        <a:hueOff val="-461056"/>
                        <a:satOff val="4338"/>
                        <a:lumOff val="-10225"/>
                      </a:schemeClr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Parks 320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ad59da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80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70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Engineering 300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bd9ebc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69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198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Business 200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c67445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67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67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98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105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Parks 320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e2dd8a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80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69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213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Engineering 300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e2dd8a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69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69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68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195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Engineering 300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bde7af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69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95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108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70" name="Questions?"/>
          <p:cNvSpPr txBox="1"/>
          <p:nvPr>
            <p:ph type="title"/>
          </p:nvPr>
        </p:nvSpPr>
        <p:spPr>
          <a:xfrm>
            <a:off x="1689100" y="355600"/>
            <a:ext cx="13060958" cy="2286000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Questions?</a:t>
            </a:r>
          </a:p>
        </p:txBody>
      </p:sp>
      <p:sp>
        <p:nvSpPr>
          <p:cNvPr id="471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sp>
        <p:nvSpPr>
          <p:cNvPr id="472" name="Anyone, what courses did c67445 take and what grade did they earn?…"/>
          <p:cNvSpPr txBox="1"/>
          <p:nvPr>
            <p:ph type="body" idx="1"/>
          </p:nvPr>
        </p:nvSpPr>
        <p:spPr>
          <a:xfrm>
            <a:off x="2028294" y="3690455"/>
            <a:ext cx="19313697" cy="9315338"/>
          </a:xfrm>
          <a:prstGeom prst="rect">
            <a:avLst/>
          </a:prstGeom>
        </p:spPr>
        <p:txBody>
          <a:bodyPr anchor="t"/>
          <a:lstStyle/>
          <a:p>
            <a:pPr marL="1283229" indent="-1283229">
              <a:defRPr sz="9700"/>
            </a:pPr>
            <a:r>
              <a:t>Anyone, what courses did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c67445</a:t>
            </a:r>
            <a:r>
              <a:t> take and what grade did they earn? </a:t>
            </a:r>
          </a:p>
          <a:p>
            <a:pPr marL="1283229" indent="-1283229">
              <a:defRPr sz="9700"/>
            </a:pPr>
            <a:r>
              <a:t>Student 2 what grades have you received?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78" name="What if…."/>
          <p:cNvSpPr txBox="1"/>
          <p:nvPr>
            <p:ph type="title"/>
          </p:nvPr>
        </p:nvSpPr>
        <p:spPr>
          <a:xfrm>
            <a:off x="1689100" y="355600"/>
            <a:ext cx="13060958" cy="2286000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What if….</a:t>
            </a:r>
          </a:p>
        </p:txBody>
      </p:sp>
      <p:sp>
        <p:nvSpPr>
          <p:cNvPr id="479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sp>
        <p:nvSpPr>
          <p:cNvPr id="480" name="We change block 1"/>
          <p:cNvSpPr txBox="1"/>
          <p:nvPr>
            <p:ph type="body" idx="1"/>
          </p:nvPr>
        </p:nvSpPr>
        <p:spPr>
          <a:xfrm>
            <a:off x="2028294" y="3690455"/>
            <a:ext cx="19313697" cy="9315338"/>
          </a:xfrm>
          <a:prstGeom prst="rect">
            <a:avLst/>
          </a:prstGeom>
        </p:spPr>
        <p:txBody>
          <a:bodyPr anchor="t"/>
          <a:lstStyle>
            <a:lvl1pPr marL="1283229" indent="-1283229">
              <a:defRPr sz="9700"/>
            </a:lvl1pPr>
          </a:lstStyle>
          <a:p>
            <a:pPr/>
            <a:r>
              <a:t>We change block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86" name="Block 1"/>
          <p:cNvSpPr txBox="1"/>
          <p:nvPr>
            <p:ph type="title"/>
          </p:nvPr>
        </p:nvSpPr>
        <p:spPr>
          <a:xfrm>
            <a:off x="1689100" y="355600"/>
            <a:ext cx="13060958" cy="2286000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Block 1</a:t>
            </a:r>
          </a:p>
        </p:txBody>
      </p:sp>
      <p:sp>
        <p:nvSpPr>
          <p:cNvPr id="487" name="Course:…"/>
          <p:cNvSpPr txBox="1"/>
          <p:nvPr>
            <p:ph type="body" sz="quarter" idx="1"/>
          </p:nvPr>
        </p:nvSpPr>
        <p:spPr>
          <a:xfrm>
            <a:off x="2028294" y="3690455"/>
            <a:ext cx="6308593" cy="9315338"/>
          </a:xfrm>
          <a:prstGeom prst="rect">
            <a:avLst/>
          </a:prstGeom>
        </p:spPr>
        <p:txBody>
          <a:bodyPr anchor="t"/>
          <a:lstStyle/>
          <a:p>
            <a:pPr marL="0" indent="0" algn="r">
              <a:buSzTx/>
              <a:buNone/>
              <a:defRPr sz="9700"/>
            </a:pPr>
            <a:r>
              <a:t>Course:</a:t>
            </a:r>
          </a:p>
          <a:p>
            <a:pPr marL="0" indent="0" algn="r">
              <a:buSzTx/>
              <a:buNone/>
              <a:defRPr sz="9700"/>
            </a:pPr>
            <a:r>
              <a:t>Student:</a:t>
            </a:r>
          </a:p>
          <a:p>
            <a:pPr marL="0" indent="0" algn="r">
              <a:buSzTx/>
              <a:buNone/>
              <a:defRPr sz="9700"/>
            </a:pPr>
            <a:r>
              <a:t>Grade:</a:t>
            </a:r>
          </a:p>
        </p:txBody>
      </p:sp>
      <p:sp>
        <p:nvSpPr>
          <p:cNvPr id="488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sp>
        <p:nvSpPr>
          <p:cNvPr id="489" name="Parks 320…"/>
          <p:cNvSpPr txBox="1"/>
          <p:nvPr/>
        </p:nvSpPr>
        <p:spPr>
          <a:xfrm>
            <a:off x="9037704" y="3690455"/>
            <a:ext cx="6308592" cy="93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>
              <a:spcBef>
                <a:spcPts val="5900"/>
              </a:spcBef>
              <a:defRPr b="0" sz="9700"/>
            </a:pPr>
            <a:r>
              <a:t>Parks 320</a:t>
            </a:r>
          </a:p>
          <a:p>
            <a:pPr algn="l">
              <a:spcBef>
                <a:spcPts val="5900"/>
              </a:spcBef>
              <a:defRPr b="0" sz="9700"/>
            </a:pPr>
            <a:r>
              <a:t>ad59da	</a:t>
            </a:r>
          </a:p>
          <a:p>
            <a:pPr algn="l">
              <a:spcBef>
                <a:spcPts val="5900"/>
              </a:spcBef>
              <a:defRPr b="0" sz="9700"/>
            </a:pPr>
            <a:r>
              <a:t>F -&gt; 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95" name="What if…."/>
          <p:cNvSpPr txBox="1"/>
          <p:nvPr>
            <p:ph type="title"/>
          </p:nvPr>
        </p:nvSpPr>
        <p:spPr>
          <a:xfrm>
            <a:off x="1689100" y="355600"/>
            <a:ext cx="13060958" cy="2286000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What if….</a:t>
            </a:r>
          </a:p>
        </p:txBody>
      </p:sp>
      <p:sp>
        <p:nvSpPr>
          <p:cNvPr id="496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sp>
        <p:nvSpPr>
          <p:cNvPr id="497" name="A grade is announced by someone other than a faculty member?…"/>
          <p:cNvSpPr txBox="1"/>
          <p:nvPr>
            <p:ph type="body" idx="1"/>
          </p:nvPr>
        </p:nvSpPr>
        <p:spPr>
          <a:xfrm>
            <a:off x="2028294" y="3690455"/>
            <a:ext cx="19313697" cy="9315338"/>
          </a:xfrm>
          <a:prstGeom prst="rect">
            <a:avLst/>
          </a:prstGeom>
        </p:spPr>
        <p:txBody>
          <a:bodyPr anchor="t"/>
          <a:lstStyle/>
          <a:p>
            <a:pPr marL="1193403" indent="-1193403" defTabSz="767715">
              <a:spcBef>
                <a:spcPts val="5400"/>
              </a:spcBef>
              <a:defRPr sz="9021"/>
            </a:pPr>
            <a:r>
              <a:t>A grade is announced by someone other than a faculty member?</a:t>
            </a:r>
          </a:p>
          <a:p>
            <a:pPr marL="1193403" indent="-1193403" defTabSz="767715">
              <a:spcBef>
                <a:spcPts val="5400"/>
              </a:spcBef>
              <a:defRPr sz="9021"/>
            </a:pPr>
            <a:r>
              <a:t>Student pays off a node (any node) to record an A in for their grade?</a:t>
            </a:r>
          </a:p>
          <a:p>
            <a:pPr marL="1193403" indent="-1193403" defTabSz="767715">
              <a:spcBef>
                <a:spcPts val="5400"/>
              </a:spcBef>
              <a:defRPr sz="9021"/>
            </a:pPr>
            <a:r>
              <a:t>Student 5’s Private Key is lost.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7" name="Blockchain Basics"/>
          <p:cNvSpPr txBox="1"/>
          <p:nvPr>
            <p:ph type="title"/>
          </p:nvPr>
        </p:nvSpPr>
        <p:spPr>
          <a:xfrm>
            <a:off x="1689100" y="355600"/>
            <a:ext cx="13060958" cy="2286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Blockchain Basics</a:t>
            </a:r>
          </a:p>
        </p:txBody>
      </p:sp>
      <p:sp>
        <p:nvSpPr>
          <p:cNvPr id="158" name="A Distributed Ledger Can Store:…"/>
          <p:cNvSpPr txBox="1"/>
          <p:nvPr>
            <p:ph type="body" idx="1"/>
          </p:nvPr>
        </p:nvSpPr>
        <p:spPr>
          <a:xfrm>
            <a:off x="1582024" y="2438400"/>
            <a:ext cx="22424747" cy="10567393"/>
          </a:xfrm>
          <a:prstGeom prst="rect">
            <a:avLst/>
          </a:prstGeom>
        </p:spPr>
        <p:txBody>
          <a:bodyPr anchor="t"/>
          <a:lstStyle/>
          <a:p>
            <a:pPr marL="1322916" indent="-1322916">
              <a:defRPr sz="9700"/>
            </a:pPr>
            <a:r>
              <a:t>A Distributed Ledger Can Store:</a:t>
            </a:r>
          </a:p>
          <a:p>
            <a:pPr lvl="1" marL="1957916" indent="-1322916">
              <a:defRPr sz="9700"/>
            </a:pPr>
            <a:r>
              <a:t>Financial Transactions</a:t>
            </a:r>
          </a:p>
          <a:p>
            <a:pPr lvl="1" marL="1957916" indent="-1322916">
              <a:defRPr sz="9700"/>
            </a:pPr>
            <a:r>
              <a:t>Property Records</a:t>
            </a:r>
          </a:p>
          <a:p>
            <a:pPr lvl="1" marL="1957916" indent="-1322916">
              <a:defRPr sz="9700"/>
            </a:pPr>
            <a:r>
              <a:t>Shipments and Inventory </a:t>
            </a:r>
          </a:p>
          <a:p>
            <a:pPr lvl="1" marL="1957916" indent="-1322916">
              <a:defRPr sz="9700"/>
            </a:pPr>
            <a:r>
              <a:t>Grades????</a:t>
            </a:r>
          </a:p>
        </p:txBody>
      </p:sp>
      <p:sp>
        <p:nvSpPr>
          <p:cNvPr id="159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3" name="Finishing the block: Hashing"/>
          <p:cNvSpPr txBox="1"/>
          <p:nvPr>
            <p:ph type="title"/>
          </p:nvPr>
        </p:nvSpPr>
        <p:spPr>
          <a:xfrm>
            <a:off x="1689100" y="355600"/>
            <a:ext cx="15207435" cy="2286000"/>
          </a:xfrm>
          <a:prstGeom prst="rect">
            <a:avLst/>
          </a:prstGeom>
        </p:spPr>
        <p:txBody>
          <a:bodyPr/>
          <a:lstStyle>
            <a:lvl1pPr algn="l" defTabSz="643889">
              <a:defRPr b="1" sz="8736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Finishing the block: Hashing</a:t>
            </a:r>
          </a:p>
        </p:txBody>
      </p:sp>
      <p:sp>
        <p:nvSpPr>
          <p:cNvPr id="504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sp>
        <p:nvSpPr>
          <p:cNvPr id="505" name="1"/>
          <p:cNvSpPr/>
          <p:nvPr/>
        </p:nvSpPr>
        <p:spPr>
          <a:xfrm>
            <a:off x="2051271" y="2824105"/>
            <a:ext cx="3039816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06" name="2"/>
          <p:cNvSpPr/>
          <p:nvPr/>
        </p:nvSpPr>
        <p:spPr>
          <a:xfrm>
            <a:off x="5578430" y="2824105"/>
            <a:ext cx="3039817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07" name="3"/>
          <p:cNvSpPr/>
          <p:nvPr/>
        </p:nvSpPr>
        <p:spPr>
          <a:xfrm>
            <a:off x="9299885" y="2824105"/>
            <a:ext cx="3039816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08" name="4"/>
          <p:cNvSpPr/>
          <p:nvPr/>
        </p:nvSpPr>
        <p:spPr>
          <a:xfrm>
            <a:off x="13021340" y="2824105"/>
            <a:ext cx="3039815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09" name="5"/>
          <p:cNvSpPr/>
          <p:nvPr/>
        </p:nvSpPr>
        <p:spPr>
          <a:xfrm>
            <a:off x="16548498" y="2824105"/>
            <a:ext cx="3039815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510" name="6"/>
          <p:cNvSpPr/>
          <p:nvPr/>
        </p:nvSpPr>
        <p:spPr>
          <a:xfrm>
            <a:off x="20269953" y="2824105"/>
            <a:ext cx="3039815" cy="2713833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8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6</a:t>
            </a:r>
          </a:p>
        </p:txBody>
      </p:sp>
      <p:grpSp>
        <p:nvGrpSpPr>
          <p:cNvPr id="514" name="Group"/>
          <p:cNvGrpSpPr/>
          <p:nvPr/>
        </p:nvGrpSpPr>
        <p:grpSpPr>
          <a:xfrm>
            <a:off x="8233624" y="5230578"/>
            <a:ext cx="1365778" cy="247676"/>
            <a:chOff x="0" y="0"/>
            <a:chExt cx="1365777" cy="247675"/>
          </a:xfrm>
        </p:grpSpPr>
        <p:sp>
          <p:nvSpPr>
            <p:cNvPr id="511" name="Rounded Rectangle"/>
            <p:cNvSpPr/>
            <p:nvPr/>
          </p:nvSpPr>
          <p:spPr>
            <a:xfrm>
              <a:off x="372702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12" name="Rounded Rectangle"/>
            <p:cNvSpPr/>
            <p:nvPr/>
          </p:nvSpPr>
          <p:spPr>
            <a:xfrm>
              <a:off x="0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13" name="Rounded Rectangle"/>
            <p:cNvSpPr/>
            <p:nvPr/>
          </p:nvSpPr>
          <p:spPr>
            <a:xfrm>
              <a:off x="779708" y="0"/>
              <a:ext cx="586070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518" name="Group"/>
          <p:cNvGrpSpPr/>
          <p:nvPr/>
        </p:nvGrpSpPr>
        <p:grpSpPr>
          <a:xfrm>
            <a:off x="4654474" y="5192478"/>
            <a:ext cx="1365778" cy="247676"/>
            <a:chOff x="0" y="0"/>
            <a:chExt cx="1365777" cy="247675"/>
          </a:xfrm>
        </p:grpSpPr>
        <p:sp>
          <p:nvSpPr>
            <p:cNvPr id="515" name="Rounded Rectangle"/>
            <p:cNvSpPr/>
            <p:nvPr/>
          </p:nvSpPr>
          <p:spPr>
            <a:xfrm>
              <a:off x="372702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16" name="Rounded Rectangle"/>
            <p:cNvSpPr/>
            <p:nvPr/>
          </p:nvSpPr>
          <p:spPr>
            <a:xfrm>
              <a:off x="0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17" name="Rounded Rectangle"/>
            <p:cNvSpPr/>
            <p:nvPr/>
          </p:nvSpPr>
          <p:spPr>
            <a:xfrm>
              <a:off x="779708" y="0"/>
              <a:ext cx="586070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522" name="Group"/>
          <p:cNvGrpSpPr/>
          <p:nvPr/>
        </p:nvGrpSpPr>
        <p:grpSpPr>
          <a:xfrm>
            <a:off x="11997631" y="5192478"/>
            <a:ext cx="1365778" cy="247676"/>
            <a:chOff x="0" y="0"/>
            <a:chExt cx="1365777" cy="247675"/>
          </a:xfrm>
        </p:grpSpPr>
        <p:sp>
          <p:nvSpPr>
            <p:cNvPr id="519" name="Rounded Rectangle"/>
            <p:cNvSpPr/>
            <p:nvPr/>
          </p:nvSpPr>
          <p:spPr>
            <a:xfrm>
              <a:off x="372702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20" name="Rounded Rectangle"/>
            <p:cNvSpPr/>
            <p:nvPr/>
          </p:nvSpPr>
          <p:spPr>
            <a:xfrm>
              <a:off x="0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21" name="Rounded Rectangle"/>
            <p:cNvSpPr/>
            <p:nvPr/>
          </p:nvSpPr>
          <p:spPr>
            <a:xfrm>
              <a:off x="779708" y="0"/>
              <a:ext cx="586070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526" name="Group"/>
          <p:cNvGrpSpPr/>
          <p:nvPr/>
        </p:nvGrpSpPr>
        <p:grpSpPr>
          <a:xfrm>
            <a:off x="15621937" y="5230578"/>
            <a:ext cx="1365779" cy="247676"/>
            <a:chOff x="0" y="0"/>
            <a:chExt cx="1365777" cy="247675"/>
          </a:xfrm>
        </p:grpSpPr>
        <p:sp>
          <p:nvSpPr>
            <p:cNvPr id="523" name="Rounded Rectangle"/>
            <p:cNvSpPr/>
            <p:nvPr/>
          </p:nvSpPr>
          <p:spPr>
            <a:xfrm>
              <a:off x="372702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24" name="Rounded Rectangle"/>
            <p:cNvSpPr/>
            <p:nvPr/>
          </p:nvSpPr>
          <p:spPr>
            <a:xfrm>
              <a:off x="0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25" name="Rounded Rectangle"/>
            <p:cNvSpPr/>
            <p:nvPr/>
          </p:nvSpPr>
          <p:spPr>
            <a:xfrm>
              <a:off x="779708" y="0"/>
              <a:ext cx="586070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530" name="Group"/>
          <p:cNvGrpSpPr/>
          <p:nvPr/>
        </p:nvGrpSpPr>
        <p:grpSpPr>
          <a:xfrm>
            <a:off x="19246245" y="5230578"/>
            <a:ext cx="1365778" cy="247676"/>
            <a:chOff x="0" y="0"/>
            <a:chExt cx="1365777" cy="247675"/>
          </a:xfrm>
        </p:grpSpPr>
        <p:sp>
          <p:nvSpPr>
            <p:cNvPr id="527" name="Rounded Rectangle"/>
            <p:cNvSpPr/>
            <p:nvPr/>
          </p:nvSpPr>
          <p:spPr>
            <a:xfrm>
              <a:off x="372702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28" name="Rounded Rectangle"/>
            <p:cNvSpPr/>
            <p:nvPr/>
          </p:nvSpPr>
          <p:spPr>
            <a:xfrm>
              <a:off x="0" y="0"/>
              <a:ext cx="586069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29" name="Rounded Rectangle"/>
            <p:cNvSpPr/>
            <p:nvPr/>
          </p:nvSpPr>
          <p:spPr>
            <a:xfrm>
              <a:off x="779708" y="0"/>
              <a:ext cx="586070" cy="247676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aphicFrame>
        <p:nvGraphicFramePr>
          <p:cNvPr id="531" name="Grade BlockChain"/>
          <p:cNvGraphicFramePr/>
          <p:nvPr/>
        </p:nvGraphicFramePr>
        <p:xfrm>
          <a:off x="1691352" y="5342639"/>
          <a:ext cx="20957044" cy="7784234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775707"/>
                <a:gridCol w="4439268"/>
                <a:gridCol w="2367609"/>
                <a:gridCol w="1886688"/>
                <a:gridCol w="3403438"/>
                <a:gridCol w="813865"/>
                <a:gridCol w="813865"/>
                <a:gridCol w="813865"/>
                <a:gridCol w="3033499"/>
                <a:gridCol w="1609234"/>
              </a:tblGrid>
              <a:tr h="647138">
                <a:tc gridSpan="10"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latin typeface="Helvetica Neue Light"/>
                          <a:ea typeface="Helvetica Neue Light"/>
                          <a:cs typeface="Helvetica Neue Light"/>
                        </a:rPr>
                        <a:t>Grade BlockChain</a:t>
                      </a:r>
                    </a:p>
                  </a:txBody>
                  <a:tcPr marL="50800" marR="50800" marT="50800" marB="50800" anchor="ctr" anchorCtr="0" horzOverflow="overflow">
                    <a:lnL/>
                    <a:lnR/>
                    <a:lnT/>
                    <a:lnB/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72538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Block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Course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Student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Grade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Nonce (1-6)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Value of Last 2 digits of Prev Hash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Hash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</a:tr>
              <a:tr h="68069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212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4">
                        <a:hueOff val="-461056"/>
                        <a:satOff val="4338"/>
                        <a:lumOff val="-10225"/>
                      </a:schemeClr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Parks 320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ad59da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80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70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Engineering 300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bd9ebc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69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198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Business 200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c67445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67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67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98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105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Parks 320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e2dd8a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80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69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213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Engineering 300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e2dd8a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69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69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68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195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Engineering 300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bde7af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69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95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108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block-chain-3662200.jpg" descr="block-chain-3662200.jpg"/>
          <p:cNvPicPr>
            <a:picLocks noChangeAspect="1"/>
          </p:cNvPicPr>
          <p:nvPr/>
        </p:nvPicPr>
        <p:blipFill>
          <a:blip r:embed="rId2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536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37" name="What if…."/>
          <p:cNvSpPr txBox="1"/>
          <p:nvPr>
            <p:ph type="title"/>
          </p:nvPr>
        </p:nvSpPr>
        <p:spPr>
          <a:xfrm>
            <a:off x="1689100" y="355600"/>
            <a:ext cx="13060958" cy="2286000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What if….</a:t>
            </a:r>
          </a:p>
        </p:txBody>
      </p:sp>
      <p:sp>
        <p:nvSpPr>
          <p:cNvPr id="538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sp>
        <p:nvSpPr>
          <p:cNvPr id="539" name="A miner changes a transaction and announces the hash to the network before anyone else calculates it?…"/>
          <p:cNvSpPr txBox="1"/>
          <p:nvPr>
            <p:ph type="body" idx="1"/>
          </p:nvPr>
        </p:nvSpPr>
        <p:spPr>
          <a:xfrm>
            <a:off x="2028294" y="3690455"/>
            <a:ext cx="19313697" cy="9315338"/>
          </a:xfrm>
          <a:prstGeom prst="rect">
            <a:avLst/>
          </a:prstGeom>
        </p:spPr>
        <p:txBody>
          <a:bodyPr anchor="t"/>
          <a:lstStyle/>
          <a:p>
            <a:pPr marL="1180570" indent="-1180570" defTabSz="759459">
              <a:spcBef>
                <a:spcPts val="5400"/>
              </a:spcBef>
              <a:defRPr sz="8924"/>
            </a:pPr>
            <a:r>
              <a:t>A miner changes a transaction and announces the hash to the network before anyone else calculates it? </a:t>
            </a:r>
          </a:p>
          <a:p>
            <a:pPr marL="1180570" indent="-1180570" defTabSz="759459">
              <a:spcBef>
                <a:spcPts val="5400"/>
              </a:spcBef>
              <a:defRPr sz="8924"/>
            </a:pPr>
            <a:r>
              <a:t>The difficulty of calculating a hash increases as the blockchain grows?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block-chain-3662200.jpg" descr="block-chain-3662200.jpg"/>
          <p:cNvPicPr>
            <a:picLocks noChangeAspect="1"/>
          </p:cNvPicPr>
          <p:nvPr/>
        </p:nvPicPr>
        <p:blipFill>
          <a:blip r:embed="rId2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43" name="What did we observe in this “Game”"/>
          <p:cNvSpPr txBox="1"/>
          <p:nvPr>
            <p:ph type="title"/>
          </p:nvPr>
        </p:nvSpPr>
        <p:spPr>
          <a:xfrm>
            <a:off x="1871067" y="609600"/>
            <a:ext cx="21005801" cy="2286000"/>
          </a:xfrm>
          <a:prstGeom prst="rect">
            <a:avLst/>
          </a:prstGeom>
        </p:spPr>
        <p:txBody>
          <a:bodyPr/>
          <a:lstStyle>
            <a:lvl1pPr defTabSz="726440">
              <a:defRPr sz="9856"/>
            </a:lvl1pPr>
          </a:lstStyle>
          <a:p>
            <a:pPr/>
            <a:r>
              <a:t>What did we observe in this “Game”</a:t>
            </a:r>
          </a:p>
        </p:txBody>
      </p:sp>
      <p:sp>
        <p:nvSpPr>
          <p:cNvPr id="544" name="Distributed Ledger…"/>
          <p:cNvSpPr txBox="1"/>
          <p:nvPr>
            <p:ph type="body" idx="1"/>
          </p:nvPr>
        </p:nvSpPr>
        <p:spPr>
          <a:xfrm>
            <a:off x="897532" y="3004046"/>
            <a:ext cx="22588936" cy="9485908"/>
          </a:xfrm>
          <a:prstGeom prst="rect">
            <a:avLst/>
          </a:prstGeom>
        </p:spPr>
        <p:txBody>
          <a:bodyPr numCol="2" spcCol="686176" anchor="t"/>
          <a:lstStyle/>
          <a:p>
            <a:pPr marL="791633" indent="-791633" defTabSz="561340">
              <a:spcBef>
                <a:spcPts val="2500"/>
              </a:spcBef>
              <a:defRPr sz="4420"/>
            </a:pPr>
            <a:r>
              <a:t>Distributed Ledger</a:t>
            </a:r>
          </a:p>
          <a:p>
            <a:pPr lvl="1" marL="1223433" indent="-791633" defTabSz="561340">
              <a:spcBef>
                <a:spcPts val="2500"/>
              </a:spcBef>
              <a:defRPr sz="4420"/>
            </a:pPr>
            <a:r>
              <a:t>No central authority to hold ledger or be attacked. </a:t>
            </a:r>
          </a:p>
          <a:p>
            <a:pPr lvl="1" marL="1223433" indent="-791633" defTabSz="561340">
              <a:spcBef>
                <a:spcPts val="2500"/>
              </a:spcBef>
              <a:defRPr sz="4420"/>
            </a:pPr>
            <a:r>
              <a:t>All people (aka nodes) have complete ledger.</a:t>
            </a:r>
          </a:p>
          <a:p>
            <a:pPr marL="791633" indent="-791633" defTabSz="561340">
              <a:spcBef>
                <a:spcPts val="2500"/>
              </a:spcBef>
              <a:defRPr sz="4420"/>
            </a:pPr>
            <a:r>
              <a:t>Transparent but anonymous Ledger</a:t>
            </a:r>
          </a:p>
          <a:p>
            <a:pPr lvl="1" marL="1223433" indent="-791633" defTabSz="561340">
              <a:spcBef>
                <a:spcPts val="2500"/>
              </a:spcBef>
              <a:defRPr sz="4420"/>
            </a:pPr>
            <a:r>
              <a:t>Ledger can be public while concealing identity.</a:t>
            </a:r>
          </a:p>
          <a:p>
            <a:pPr marL="791633" indent="-791633" defTabSz="561340">
              <a:spcBef>
                <a:spcPts val="2500"/>
              </a:spcBef>
              <a:defRPr sz="4420"/>
            </a:pPr>
            <a:r>
              <a:t>Append only Ledger </a:t>
            </a:r>
          </a:p>
          <a:p>
            <a:pPr lvl="1" marL="1223433" indent="-791633" defTabSz="561340">
              <a:spcBef>
                <a:spcPts val="2500"/>
              </a:spcBef>
              <a:defRPr sz="4420"/>
            </a:pPr>
            <a:r>
              <a:t>Each entry (aka block) is linked to the previous entry via some math (aka hash).</a:t>
            </a:r>
          </a:p>
          <a:p>
            <a:pPr lvl="1" marL="1223433" indent="-791633" defTabSz="561340">
              <a:spcBef>
                <a:spcPts val="2500"/>
              </a:spcBef>
              <a:defRPr sz="4420"/>
            </a:pPr>
            <a:r>
              <a:t>Some nodes (aka miners) are paid for performing calculations (aka proof of work).</a:t>
            </a:r>
          </a:p>
          <a:p>
            <a:pPr marL="791633" indent="-791633" defTabSz="561340">
              <a:spcBef>
                <a:spcPts val="2500"/>
              </a:spcBef>
              <a:defRPr sz="4420"/>
            </a:pPr>
            <a:r>
              <a:t>Immutable Ledger</a:t>
            </a:r>
          </a:p>
          <a:p>
            <a:pPr lvl="1" marL="1223433" indent="-791633" defTabSz="561340">
              <a:spcBef>
                <a:spcPts val="2500"/>
              </a:spcBef>
              <a:defRPr sz="4420"/>
            </a:pPr>
            <a:r>
              <a:t>Attacks to ledger are impractical due to need for majority of nodes (aka 51% attack) to agree to a change and the computational power required.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547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48" name="Grade Blockchain"/>
          <p:cNvSpPr txBox="1"/>
          <p:nvPr>
            <p:ph type="title"/>
          </p:nvPr>
        </p:nvSpPr>
        <p:spPr>
          <a:xfrm>
            <a:off x="1689100" y="355600"/>
            <a:ext cx="13060958" cy="2286000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Grade Blockchain</a:t>
            </a:r>
          </a:p>
        </p:txBody>
      </p:sp>
      <p:sp>
        <p:nvSpPr>
          <p:cNvPr id="549" name="While a grade blockchain provides a good exercise to explain blockchain in a class, storing grades is probably not a great application for blockchain.…"/>
          <p:cNvSpPr txBox="1"/>
          <p:nvPr>
            <p:ph type="body" idx="1"/>
          </p:nvPr>
        </p:nvSpPr>
        <p:spPr>
          <a:xfrm>
            <a:off x="660411" y="2596356"/>
            <a:ext cx="23435271" cy="10567393"/>
          </a:xfrm>
          <a:prstGeom prst="rect">
            <a:avLst/>
          </a:prstGeom>
        </p:spPr>
        <p:txBody>
          <a:bodyPr anchor="t"/>
          <a:lstStyle/>
          <a:p>
            <a:pPr marL="1243541" indent="-1243541" defTabSz="775969">
              <a:spcBef>
                <a:spcPts val="5500"/>
              </a:spcBef>
              <a:defRPr sz="9118"/>
            </a:pPr>
            <a:r>
              <a:t>While a grade blockchain provides a good exercise to explain blockchain in a class, storing grades is probably not a great application for blockchain.</a:t>
            </a:r>
          </a:p>
          <a:p>
            <a:pPr marL="1243541" indent="-1243541" defTabSz="775969">
              <a:spcBef>
                <a:spcPts val="5500"/>
              </a:spcBef>
              <a:defRPr sz="9118"/>
            </a:pPr>
            <a:r>
              <a:t>What are good applications for blockchain? I recommend the DHS flowchart to get you started.</a:t>
            </a:r>
          </a:p>
        </p:txBody>
      </p:sp>
      <p:sp>
        <p:nvSpPr>
          <p:cNvPr id="550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pic>
        <p:nvPicPr>
          <p:cNvPr id="55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92315" y="-9844899"/>
            <a:ext cx="18194379" cy="28328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Review"/>
          <p:cNvSpPr txBox="1"/>
          <p:nvPr>
            <p:ph type="title"/>
          </p:nvPr>
        </p:nvSpPr>
        <p:spPr>
          <a:xfrm>
            <a:off x="1871067" y="609600"/>
            <a:ext cx="21005801" cy="2286000"/>
          </a:xfrm>
          <a:prstGeom prst="rect">
            <a:avLst/>
          </a:prstGeom>
        </p:spPr>
        <p:txBody>
          <a:bodyPr/>
          <a:lstStyle/>
          <a:p>
            <a:pPr/>
            <a:r>
              <a:t>Review</a:t>
            </a:r>
          </a:p>
        </p:txBody>
      </p:sp>
      <p:sp>
        <p:nvSpPr>
          <p:cNvPr id="561" name="Distributed Ledger…"/>
          <p:cNvSpPr txBox="1"/>
          <p:nvPr>
            <p:ph type="body" idx="1"/>
          </p:nvPr>
        </p:nvSpPr>
        <p:spPr>
          <a:xfrm>
            <a:off x="897532" y="3004046"/>
            <a:ext cx="22588936" cy="9485908"/>
          </a:xfrm>
          <a:prstGeom prst="rect">
            <a:avLst/>
          </a:prstGeom>
        </p:spPr>
        <p:txBody>
          <a:bodyPr numCol="2" spcCol="686176" anchor="t"/>
          <a:lstStyle/>
          <a:p>
            <a:pPr marL="791633" indent="-791633" defTabSz="561340">
              <a:spcBef>
                <a:spcPts val="2500"/>
              </a:spcBef>
              <a:defRPr sz="4420"/>
            </a:pPr>
            <a:r>
              <a:t>Distributed Ledger</a:t>
            </a:r>
          </a:p>
          <a:p>
            <a:pPr lvl="1" marL="1223433" indent="-791633" defTabSz="561340">
              <a:spcBef>
                <a:spcPts val="2500"/>
              </a:spcBef>
              <a:defRPr sz="4420"/>
            </a:pPr>
            <a:r>
              <a:t>No central authority to hold ledger or be attacked. </a:t>
            </a:r>
          </a:p>
          <a:p>
            <a:pPr lvl="1" marL="1223433" indent="-791633" defTabSz="561340">
              <a:spcBef>
                <a:spcPts val="2500"/>
              </a:spcBef>
              <a:defRPr sz="4420"/>
            </a:pPr>
            <a:r>
              <a:t>All people (aka nodes) have complete ledger.</a:t>
            </a:r>
          </a:p>
          <a:p>
            <a:pPr marL="791633" indent="-791633" defTabSz="561340">
              <a:spcBef>
                <a:spcPts val="2500"/>
              </a:spcBef>
              <a:defRPr sz="4420"/>
            </a:pPr>
            <a:r>
              <a:t>Transparent but anonymous Ledger</a:t>
            </a:r>
          </a:p>
          <a:p>
            <a:pPr lvl="1" marL="1223433" indent="-791633" defTabSz="561340">
              <a:spcBef>
                <a:spcPts val="2500"/>
              </a:spcBef>
              <a:defRPr sz="4420"/>
            </a:pPr>
            <a:r>
              <a:t>Ledger can be public while concealing identity.</a:t>
            </a:r>
          </a:p>
          <a:p>
            <a:pPr marL="791633" indent="-791633" defTabSz="561340">
              <a:spcBef>
                <a:spcPts val="2500"/>
              </a:spcBef>
              <a:defRPr sz="4420"/>
            </a:pPr>
            <a:r>
              <a:t>Append only Ledger </a:t>
            </a:r>
          </a:p>
          <a:p>
            <a:pPr lvl="1" marL="1223433" indent="-791633" defTabSz="561340">
              <a:spcBef>
                <a:spcPts val="2500"/>
              </a:spcBef>
              <a:defRPr sz="4420"/>
            </a:pPr>
            <a:r>
              <a:t>Each entry (aka block) is linked to the previous entry via some math (aka hash)</a:t>
            </a:r>
          </a:p>
          <a:p>
            <a:pPr lvl="1" marL="1223433" indent="-791633" defTabSz="561340">
              <a:spcBef>
                <a:spcPts val="2500"/>
              </a:spcBef>
              <a:defRPr sz="4420"/>
            </a:pPr>
            <a:r>
              <a:t>Some node (aka miners) are paid for performing calculations (aka proof of work)</a:t>
            </a:r>
          </a:p>
          <a:p>
            <a:pPr marL="791633" indent="-791633" defTabSz="561340">
              <a:spcBef>
                <a:spcPts val="2500"/>
              </a:spcBef>
              <a:defRPr sz="4420"/>
            </a:pPr>
            <a:r>
              <a:t>Immutable Ledger</a:t>
            </a:r>
          </a:p>
          <a:p>
            <a:pPr lvl="1" marL="1223433" indent="-791633" defTabSz="561340">
              <a:spcBef>
                <a:spcPts val="2500"/>
              </a:spcBef>
              <a:defRPr sz="4420"/>
            </a:pPr>
            <a:r>
              <a:t>Attacks to ledger are impractical due to need for majority of nodes to agree to a change and the computational power required.</a:t>
            </a:r>
          </a:p>
        </p:txBody>
      </p:sp>
      <p:pic>
        <p:nvPicPr>
          <p:cNvPr id="562" name="block-chain-3662200.jpg" descr="block-chain-3662200.jpg"/>
          <p:cNvPicPr>
            <a:picLocks noChangeAspect="1"/>
          </p:cNvPicPr>
          <p:nvPr/>
        </p:nvPicPr>
        <p:blipFill>
          <a:blip r:embed="rId2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key-74534_1920.jpg" descr="key-74534_1920.jpg"/>
          <p:cNvPicPr>
            <a:picLocks noChangeAspect="1"/>
          </p:cNvPicPr>
          <p:nvPr/>
        </p:nvPicPr>
        <p:blipFill>
          <a:blip r:embed="rId2">
            <a:extLst/>
          </a:blip>
          <a:srcRect l="3209" t="17731" r="5276" b="20617"/>
          <a:stretch>
            <a:fillRect/>
          </a:stretch>
        </p:blipFill>
        <p:spPr>
          <a:xfrm>
            <a:off x="2003784" y="2629949"/>
            <a:ext cx="18887058" cy="8456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66" fill="norm" stroke="1" extrusionOk="0">
                <a:moveTo>
                  <a:pt x="6242" y="0"/>
                </a:moveTo>
                <a:cubicBezTo>
                  <a:pt x="5139" y="17"/>
                  <a:pt x="4163" y="707"/>
                  <a:pt x="3668" y="1835"/>
                </a:cubicBezTo>
                <a:cubicBezTo>
                  <a:pt x="3495" y="2229"/>
                  <a:pt x="3409" y="2611"/>
                  <a:pt x="3390" y="3063"/>
                </a:cubicBezTo>
                <a:cubicBezTo>
                  <a:pt x="3361" y="3750"/>
                  <a:pt x="3354" y="4396"/>
                  <a:pt x="3374" y="4584"/>
                </a:cubicBezTo>
                <a:cubicBezTo>
                  <a:pt x="3388" y="4716"/>
                  <a:pt x="3386" y="4793"/>
                  <a:pt x="3368" y="4826"/>
                </a:cubicBezTo>
                <a:cubicBezTo>
                  <a:pt x="3353" y="4853"/>
                  <a:pt x="3237" y="4923"/>
                  <a:pt x="3110" y="4983"/>
                </a:cubicBezTo>
                <a:cubicBezTo>
                  <a:pt x="2774" y="5141"/>
                  <a:pt x="2779" y="5130"/>
                  <a:pt x="2783" y="5750"/>
                </a:cubicBezTo>
                <a:cubicBezTo>
                  <a:pt x="2785" y="6033"/>
                  <a:pt x="2794" y="6348"/>
                  <a:pt x="2803" y="6451"/>
                </a:cubicBezTo>
                <a:cubicBezTo>
                  <a:pt x="2820" y="6630"/>
                  <a:pt x="2816" y="6645"/>
                  <a:pt x="2707" y="6817"/>
                </a:cubicBezTo>
                <a:cubicBezTo>
                  <a:pt x="2645" y="6916"/>
                  <a:pt x="2373" y="7302"/>
                  <a:pt x="2103" y="7676"/>
                </a:cubicBezTo>
                <a:cubicBezTo>
                  <a:pt x="1399" y="8654"/>
                  <a:pt x="405" y="10030"/>
                  <a:pt x="197" y="10317"/>
                </a:cubicBezTo>
                <a:cubicBezTo>
                  <a:pt x="7" y="10579"/>
                  <a:pt x="-16" y="10660"/>
                  <a:pt x="8" y="10975"/>
                </a:cubicBezTo>
                <a:cubicBezTo>
                  <a:pt x="16" y="11075"/>
                  <a:pt x="20" y="11274"/>
                  <a:pt x="17" y="11417"/>
                </a:cubicBezTo>
                <a:cubicBezTo>
                  <a:pt x="-2" y="12460"/>
                  <a:pt x="2" y="12613"/>
                  <a:pt x="49" y="12761"/>
                </a:cubicBezTo>
                <a:cubicBezTo>
                  <a:pt x="89" y="12885"/>
                  <a:pt x="108" y="12902"/>
                  <a:pt x="183" y="12882"/>
                </a:cubicBezTo>
                <a:cubicBezTo>
                  <a:pt x="258" y="12862"/>
                  <a:pt x="279" y="12881"/>
                  <a:pt x="331" y="13019"/>
                </a:cubicBezTo>
                <a:cubicBezTo>
                  <a:pt x="383" y="13157"/>
                  <a:pt x="405" y="13177"/>
                  <a:pt x="496" y="13170"/>
                </a:cubicBezTo>
                <a:cubicBezTo>
                  <a:pt x="554" y="13165"/>
                  <a:pt x="614" y="13178"/>
                  <a:pt x="629" y="13200"/>
                </a:cubicBezTo>
                <a:cubicBezTo>
                  <a:pt x="656" y="13238"/>
                  <a:pt x="829" y="13274"/>
                  <a:pt x="999" y="13276"/>
                </a:cubicBezTo>
                <a:cubicBezTo>
                  <a:pt x="1047" y="13276"/>
                  <a:pt x="1119" y="13239"/>
                  <a:pt x="1160" y="13193"/>
                </a:cubicBezTo>
                <a:cubicBezTo>
                  <a:pt x="1214" y="13133"/>
                  <a:pt x="1243" y="13125"/>
                  <a:pt x="1265" y="13165"/>
                </a:cubicBezTo>
                <a:cubicBezTo>
                  <a:pt x="1286" y="13205"/>
                  <a:pt x="1308" y="13205"/>
                  <a:pt x="1342" y="13165"/>
                </a:cubicBezTo>
                <a:cubicBezTo>
                  <a:pt x="1367" y="13135"/>
                  <a:pt x="1425" y="13110"/>
                  <a:pt x="1470" y="13110"/>
                </a:cubicBezTo>
                <a:cubicBezTo>
                  <a:pt x="1515" y="13110"/>
                  <a:pt x="1559" y="13086"/>
                  <a:pt x="1566" y="13057"/>
                </a:cubicBezTo>
                <a:cubicBezTo>
                  <a:pt x="1576" y="13023"/>
                  <a:pt x="1596" y="13023"/>
                  <a:pt x="1623" y="13055"/>
                </a:cubicBezTo>
                <a:cubicBezTo>
                  <a:pt x="1653" y="13092"/>
                  <a:pt x="1685" y="13075"/>
                  <a:pt x="1744" y="12990"/>
                </a:cubicBezTo>
                <a:cubicBezTo>
                  <a:pt x="1788" y="12927"/>
                  <a:pt x="1836" y="12870"/>
                  <a:pt x="1851" y="12864"/>
                </a:cubicBezTo>
                <a:cubicBezTo>
                  <a:pt x="1875" y="12854"/>
                  <a:pt x="2068" y="12611"/>
                  <a:pt x="2459" y="12099"/>
                </a:cubicBezTo>
                <a:cubicBezTo>
                  <a:pt x="2527" y="12011"/>
                  <a:pt x="2747" y="11716"/>
                  <a:pt x="2949" y="11444"/>
                </a:cubicBezTo>
                <a:cubicBezTo>
                  <a:pt x="3151" y="11172"/>
                  <a:pt x="3353" y="10899"/>
                  <a:pt x="3398" y="10839"/>
                </a:cubicBezTo>
                <a:cubicBezTo>
                  <a:pt x="3444" y="10778"/>
                  <a:pt x="3591" y="10575"/>
                  <a:pt x="3726" y="10387"/>
                </a:cubicBezTo>
                <a:cubicBezTo>
                  <a:pt x="3861" y="10200"/>
                  <a:pt x="4071" y="9911"/>
                  <a:pt x="4193" y="9746"/>
                </a:cubicBezTo>
                <a:cubicBezTo>
                  <a:pt x="4315" y="9582"/>
                  <a:pt x="4431" y="9419"/>
                  <a:pt x="4450" y="9384"/>
                </a:cubicBezTo>
                <a:cubicBezTo>
                  <a:pt x="4469" y="9349"/>
                  <a:pt x="4645" y="9120"/>
                  <a:pt x="4842" y="8876"/>
                </a:cubicBezTo>
                <a:cubicBezTo>
                  <a:pt x="5194" y="8438"/>
                  <a:pt x="5332" y="8327"/>
                  <a:pt x="5641" y="8235"/>
                </a:cubicBezTo>
                <a:cubicBezTo>
                  <a:pt x="5716" y="8213"/>
                  <a:pt x="5749" y="8187"/>
                  <a:pt x="5921" y="8013"/>
                </a:cubicBezTo>
                <a:cubicBezTo>
                  <a:pt x="5953" y="7980"/>
                  <a:pt x="6022" y="7946"/>
                  <a:pt x="6074" y="7938"/>
                </a:cubicBezTo>
                <a:cubicBezTo>
                  <a:pt x="6127" y="7929"/>
                  <a:pt x="6180" y="7908"/>
                  <a:pt x="6193" y="7890"/>
                </a:cubicBezTo>
                <a:cubicBezTo>
                  <a:pt x="6205" y="7872"/>
                  <a:pt x="6268" y="7843"/>
                  <a:pt x="6331" y="7825"/>
                </a:cubicBezTo>
                <a:cubicBezTo>
                  <a:pt x="6394" y="7808"/>
                  <a:pt x="6467" y="7779"/>
                  <a:pt x="6493" y="7763"/>
                </a:cubicBezTo>
                <a:cubicBezTo>
                  <a:pt x="6518" y="7746"/>
                  <a:pt x="6592" y="7725"/>
                  <a:pt x="6656" y="7716"/>
                </a:cubicBezTo>
                <a:cubicBezTo>
                  <a:pt x="6721" y="7707"/>
                  <a:pt x="6804" y="7685"/>
                  <a:pt x="6843" y="7667"/>
                </a:cubicBezTo>
                <a:cubicBezTo>
                  <a:pt x="6881" y="7650"/>
                  <a:pt x="6997" y="7629"/>
                  <a:pt x="7101" y="7621"/>
                </a:cubicBezTo>
                <a:cubicBezTo>
                  <a:pt x="7204" y="7613"/>
                  <a:pt x="7338" y="7590"/>
                  <a:pt x="7397" y="7570"/>
                </a:cubicBezTo>
                <a:cubicBezTo>
                  <a:pt x="7457" y="7550"/>
                  <a:pt x="7561" y="7524"/>
                  <a:pt x="7627" y="7511"/>
                </a:cubicBezTo>
                <a:cubicBezTo>
                  <a:pt x="7694" y="7499"/>
                  <a:pt x="7763" y="7462"/>
                  <a:pt x="7780" y="7429"/>
                </a:cubicBezTo>
                <a:cubicBezTo>
                  <a:pt x="7798" y="7397"/>
                  <a:pt x="7812" y="7388"/>
                  <a:pt x="7812" y="7409"/>
                </a:cubicBezTo>
                <a:cubicBezTo>
                  <a:pt x="7812" y="7431"/>
                  <a:pt x="7829" y="7418"/>
                  <a:pt x="7849" y="7380"/>
                </a:cubicBezTo>
                <a:cubicBezTo>
                  <a:pt x="7869" y="7342"/>
                  <a:pt x="7903" y="7308"/>
                  <a:pt x="7925" y="7304"/>
                </a:cubicBezTo>
                <a:cubicBezTo>
                  <a:pt x="8044" y="7282"/>
                  <a:pt x="8186" y="7216"/>
                  <a:pt x="8196" y="7177"/>
                </a:cubicBezTo>
                <a:cubicBezTo>
                  <a:pt x="8203" y="7153"/>
                  <a:pt x="8262" y="7132"/>
                  <a:pt x="8328" y="7131"/>
                </a:cubicBezTo>
                <a:cubicBezTo>
                  <a:pt x="8426" y="7129"/>
                  <a:pt x="8449" y="7147"/>
                  <a:pt x="8459" y="7228"/>
                </a:cubicBezTo>
                <a:cubicBezTo>
                  <a:pt x="8470" y="7320"/>
                  <a:pt x="8478" y="7316"/>
                  <a:pt x="8593" y="7172"/>
                </a:cubicBezTo>
                <a:cubicBezTo>
                  <a:pt x="8723" y="7008"/>
                  <a:pt x="8790" y="6982"/>
                  <a:pt x="8833" y="7079"/>
                </a:cubicBezTo>
                <a:cubicBezTo>
                  <a:pt x="8854" y="7125"/>
                  <a:pt x="8868" y="7125"/>
                  <a:pt x="8893" y="7080"/>
                </a:cubicBezTo>
                <a:cubicBezTo>
                  <a:pt x="8911" y="7047"/>
                  <a:pt x="8933" y="7038"/>
                  <a:pt x="8942" y="7059"/>
                </a:cubicBezTo>
                <a:cubicBezTo>
                  <a:pt x="8952" y="7080"/>
                  <a:pt x="8972" y="7098"/>
                  <a:pt x="8987" y="7098"/>
                </a:cubicBezTo>
                <a:cubicBezTo>
                  <a:pt x="9005" y="7098"/>
                  <a:pt x="9016" y="7226"/>
                  <a:pt x="9020" y="7462"/>
                </a:cubicBezTo>
                <a:cubicBezTo>
                  <a:pt x="9028" y="7992"/>
                  <a:pt x="9071" y="8799"/>
                  <a:pt x="9095" y="8864"/>
                </a:cubicBezTo>
                <a:cubicBezTo>
                  <a:pt x="9107" y="8898"/>
                  <a:pt x="9087" y="8991"/>
                  <a:pt x="9041" y="9110"/>
                </a:cubicBezTo>
                <a:cubicBezTo>
                  <a:pt x="8972" y="9287"/>
                  <a:pt x="8635" y="9821"/>
                  <a:pt x="6516" y="13108"/>
                </a:cubicBezTo>
                <a:cubicBezTo>
                  <a:pt x="5454" y="14755"/>
                  <a:pt x="5477" y="14717"/>
                  <a:pt x="5452" y="14864"/>
                </a:cubicBezTo>
                <a:cubicBezTo>
                  <a:pt x="5440" y="14933"/>
                  <a:pt x="5430" y="15158"/>
                  <a:pt x="5430" y="15364"/>
                </a:cubicBezTo>
                <a:cubicBezTo>
                  <a:pt x="5430" y="15570"/>
                  <a:pt x="5419" y="15890"/>
                  <a:pt x="5405" y="16077"/>
                </a:cubicBezTo>
                <a:cubicBezTo>
                  <a:pt x="5376" y="16460"/>
                  <a:pt x="5372" y="17163"/>
                  <a:pt x="5397" y="17422"/>
                </a:cubicBezTo>
                <a:cubicBezTo>
                  <a:pt x="5410" y="17557"/>
                  <a:pt x="5423" y="17589"/>
                  <a:pt x="5457" y="17569"/>
                </a:cubicBezTo>
                <a:cubicBezTo>
                  <a:pt x="5481" y="17556"/>
                  <a:pt x="5507" y="17568"/>
                  <a:pt x="5515" y="17597"/>
                </a:cubicBezTo>
                <a:cubicBezTo>
                  <a:pt x="5523" y="17626"/>
                  <a:pt x="5559" y="17636"/>
                  <a:pt x="5594" y="17620"/>
                </a:cubicBezTo>
                <a:cubicBezTo>
                  <a:pt x="5629" y="17604"/>
                  <a:pt x="5694" y="17612"/>
                  <a:pt x="5737" y="17637"/>
                </a:cubicBezTo>
                <a:cubicBezTo>
                  <a:pt x="5920" y="17745"/>
                  <a:pt x="6281" y="17771"/>
                  <a:pt x="6820" y="17716"/>
                </a:cubicBezTo>
                <a:cubicBezTo>
                  <a:pt x="6922" y="17706"/>
                  <a:pt x="7031" y="17696"/>
                  <a:pt x="7062" y="17694"/>
                </a:cubicBezTo>
                <a:cubicBezTo>
                  <a:pt x="7093" y="17692"/>
                  <a:pt x="7130" y="17670"/>
                  <a:pt x="7144" y="17645"/>
                </a:cubicBezTo>
                <a:cubicBezTo>
                  <a:pt x="7158" y="17620"/>
                  <a:pt x="7217" y="17586"/>
                  <a:pt x="7275" y="17570"/>
                </a:cubicBezTo>
                <a:cubicBezTo>
                  <a:pt x="7471" y="17516"/>
                  <a:pt x="7502" y="17481"/>
                  <a:pt x="8087" y="16630"/>
                </a:cubicBezTo>
                <a:cubicBezTo>
                  <a:pt x="8219" y="16438"/>
                  <a:pt x="8336" y="16293"/>
                  <a:pt x="8347" y="16308"/>
                </a:cubicBezTo>
                <a:cubicBezTo>
                  <a:pt x="8358" y="16324"/>
                  <a:pt x="8374" y="16301"/>
                  <a:pt x="8381" y="16259"/>
                </a:cubicBezTo>
                <a:cubicBezTo>
                  <a:pt x="8388" y="16216"/>
                  <a:pt x="8414" y="16181"/>
                  <a:pt x="8438" y="16181"/>
                </a:cubicBezTo>
                <a:cubicBezTo>
                  <a:pt x="8484" y="16181"/>
                  <a:pt x="8545" y="16062"/>
                  <a:pt x="8523" y="16015"/>
                </a:cubicBezTo>
                <a:cubicBezTo>
                  <a:pt x="8517" y="16000"/>
                  <a:pt x="8724" y="15667"/>
                  <a:pt x="8984" y="15274"/>
                </a:cubicBezTo>
                <a:cubicBezTo>
                  <a:pt x="9245" y="14881"/>
                  <a:pt x="9531" y="14446"/>
                  <a:pt x="9620" y="14306"/>
                </a:cubicBezTo>
                <a:cubicBezTo>
                  <a:pt x="9709" y="14167"/>
                  <a:pt x="9790" y="14064"/>
                  <a:pt x="9801" y="14078"/>
                </a:cubicBezTo>
                <a:cubicBezTo>
                  <a:pt x="9811" y="14093"/>
                  <a:pt x="9820" y="14081"/>
                  <a:pt x="9820" y="14051"/>
                </a:cubicBezTo>
                <a:cubicBezTo>
                  <a:pt x="9820" y="14021"/>
                  <a:pt x="9891" y="13890"/>
                  <a:pt x="9977" y="13760"/>
                </a:cubicBezTo>
                <a:cubicBezTo>
                  <a:pt x="10064" y="13629"/>
                  <a:pt x="10161" y="13480"/>
                  <a:pt x="10193" y="13427"/>
                </a:cubicBezTo>
                <a:cubicBezTo>
                  <a:pt x="10310" y="13234"/>
                  <a:pt x="10573" y="12879"/>
                  <a:pt x="10610" y="12865"/>
                </a:cubicBezTo>
                <a:cubicBezTo>
                  <a:pt x="10631" y="12857"/>
                  <a:pt x="10696" y="12890"/>
                  <a:pt x="10754" y="12939"/>
                </a:cubicBezTo>
                <a:cubicBezTo>
                  <a:pt x="10876" y="13041"/>
                  <a:pt x="10962" y="13031"/>
                  <a:pt x="11002" y="12909"/>
                </a:cubicBezTo>
                <a:cubicBezTo>
                  <a:pt x="11017" y="12862"/>
                  <a:pt x="11037" y="12840"/>
                  <a:pt x="11046" y="12860"/>
                </a:cubicBezTo>
                <a:cubicBezTo>
                  <a:pt x="11055" y="12880"/>
                  <a:pt x="11101" y="12842"/>
                  <a:pt x="11147" y="12777"/>
                </a:cubicBezTo>
                <a:cubicBezTo>
                  <a:pt x="11194" y="12711"/>
                  <a:pt x="11246" y="12668"/>
                  <a:pt x="11262" y="12681"/>
                </a:cubicBezTo>
                <a:cubicBezTo>
                  <a:pt x="11313" y="12719"/>
                  <a:pt x="11407" y="12545"/>
                  <a:pt x="11407" y="12412"/>
                </a:cubicBezTo>
                <a:cubicBezTo>
                  <a:pt x="11407" y="12261"/>
                  <a:pt x="11442" y="12196"/>
                  <a:pt x="11547" y="12146"/>
                </a:cubicBezTo>
                <a:cubicBezTo>
                  <a:pt x="11592" y="12125"/>
                  <a:pt x="11650" y="12083"/>
                  <a:pt x="11676" y="12051"/>
                </a:cubicBezTo>
                <a:cubicBezTo>
                  <a:pt x="11701" y="12019"/>
                  <a:pt x="11746" y="11988"/>
                  <a:pt x="11774" y="11982"/>
                </a:cubicBezTo>
                <a:cubicBezTo>
                  <a:pt x="11802" y="11976"/>
                  <a:pt x="11853" y="11930"/>
                  <a:pt x="11888" y="11879"/>
                </a:cubicBezTo>
                <a:cubicBezTo>
                  <a:pt x="11961" y="11773"/>
                  <a:pt x="11969" y="11768"/>
                  <a:pt x="12189" y="11729"/>
                </a:cubicBezTo>
                <a:cubicBezTo>
                  <a:pt x="12428" y="11687"/>
                  <a:pt x="12628" y="11601"/>
                  <a:pt x="12668" y="11524"/>
                </a:cubicBezTo>
                <a:cubicBezTo>
                  <a:pt x="12721" y="11422"/>
                  <a:pt x="12802" y="11380"/>
                  <a:pt x="12820" y="11445"/>
                </a:cubicBezTo>
                <a:cubicBezTo>
                  <a:pt x="12831" y="11484"/>
                  <a:pt x="12850" y="11474"/>
                  <a:pt x="12880" y="11412"/>
                </a:cubicBezTo>
                <a:cubicBezTo>
                  <a:pt x="12905" y="11363"/>
                  <a:pt x="12931" y="11337"/>
                  <a:pt x="12939" y="11353"/>
                </a:cubicBezTo>
                <a:cubicBezTo>
                  <a:pt x="12946" y="11369"/>
                  <a:pt x="12978" y="11351"/>
                  <a:pt x="13011" y="11313"/>
                </a:cubicBezTo>
                <a:cubicBezTo>
                  <a:pt x="13044" y="11275"/>
                  <a:pt x="13085" y="11256"/>
                  <a:pt x="13103" y="11272"/>
                </a:cubicBezTo>
                <a:cubicBezTo>
                  <a:pt x="13121" y="11287"/>
                  <a:pt x="13148" y="11277"/>
                  <a:pt x="13164" y="11250"/>
                </a:cubicBezTo>
                <a:cubicBezTo>
                  <a:pt x="13203" y="11185"/>
                  <a:pt x="13294" y="11179"/>
                  <a:pt x="13311" y="11240"/>
                </a:cubicBezTo>
                <a:cubicBezTo>
                  <a:pt x="13319" y="11268"/>
                  <a:pt x="13351" y="11243"/>
                  <a:pt x="13385" y="11185"/>
                </a:cubicBezTo>
                <a:cubicBezTo>
                  <a:pt x="13448" y="11074"/>
                  <a:pt x="13566" y="11044"/>
                  <a:pt x="13590" y="11132"/>
                </a:cubicBezTo>
                <a:cubicBezTo>
                  <a:pt x="13600" y="11166"/>
                  <a:pt x="13623" y="11162"/>
                  <a:pt x="13656" y="11122"/>
                </a:cubicBezTo>
                <a:cubicBezTo>
                  <a:pt x="13684" y="11088"/>
                  <a:pt x="13735" y="11066"/>
                  <a:pt x="13770" y="11073"/>
                </a:cubicBezTo>
                <a:cubicBezTo>
                  <a:pt x="13804" y="11081"/>
                  <a:pt x="13853" y="11063"/>
                  <a:pt x="13877" y="11034"/>
                </a:cubicBezTo>
                <a:cubicBezTo>
                  <a:pt x="13902" y="11005"/>
                  <a:pt x="13931" y="10999"/>
                  <a:pt x="13943" y="11023"/>
                </a:cubicBezTo>
                <a:cubicBezTo>
                  <a:pt x="13954" y="11046"/>
                  <a:pt x="14000" y="11030"/>
                  <a:pt x="14045" y="10986"/>
                </a:cubicBezTo>
                <a:cubicBezTo>
                  <a:pt x="14090" y="10942"/>
                  <a:pt x="14144" y="10899"/>
                  <a:pt x="14166" y="10890"/>
                </a:cubicBezTo>
                <a:cubicBezTo>
                  <a:pt x="14187" y="10881"/>
                  <a:pt x="14283" y="10793"/>
                  <a:pt x="14380" y="10695"/>
                </a:cubicBezTo>
                <a:lnTo>
                  <a:pt x="14556" y="10516"/>
                </a:lnTo>
                <a:lnTo>
                  <a:pt x="14594" y="10643"/>
                </a:lnTo>
                <a:cubicBezTo>
                  <a:pt x="14623" y="10742"/>
                  <a:pt x="14632" y="10913"/>
                  <a:pt x="14633" y="11406"/>
                </a:cubicBezTo>
                <a:cubicBezTo>
                  <a:pt x="14634" y="12015"/>
                  <a:pt x="14680" y="12829"/>
                  <a:pt x="14725" y="13016"/>
                </a:cubicBezTo>
                <a:cubicBezTo>
                  <a:pt x="14740" y="13078"/>
                  <a:pt x="14736" y="13118"/>
                  <a:pt x="14710" y="13149"/>
                </a:cubicBezTo>
                <a:cubicBezTo>
                  <a:pt x="14690" y="13174"/>
                  <a:pt x="14667" y="13256"/>
                  <a:pt x="14658" y="13331"/>
                </a:cubicBezTo>
                <a:cubicBezTo>
                  <a:pt x="14645" y="13434"/>
                  <a:pt x="14485" y="13722"/>
                  <a:pt x="14022" y="14475"/>
                </a:cubicBezTo>
                <a:cubicBezTo>
                  <a:pt x="13682" y="15029"/>
                  <a:pt x="13062" y="16041"/>
                  <a:pt x="12645" y="16724"/>
                </a:cubicBezTo>
                <a:cubicBezTo>
                  <a:pt x="12227" y="17407"/>
                  <a:pt x="11736" y="18210"/>
                  <a:pt x="11553" y="18509"/>
                </a:cubicBezTo>
                <a:cubicBezTo>
                  <a:pt x="11370" y="18807"/>
                  <a:pt x="11203" y="19089"/>
                  <a:pt x="11183" y="19135"/>
                </a:cubicBezTo>
                <a:cubicBezTo>
                  <a:pt x="11130" y="19252"/>
                  <a:pt x="11144" y="20547"/>
                  <a:pt x="11200" y="20693"/>
                </a:cubicBezTo>
                <a:cubicBezTo>
                  <a:pt x="11219" y="20745"/>
                  <a:pt x="11234" y="20834"/>
                  <a:pt x="11234" y="20891"/>
                </a:cubicBezTo>
                <a:cubicBezTo>
                  <a:pt x="11232" y="21008"/>
                  <a:pt x="11336" y="21231"/>
                  <a:pt x="11392" y="21231"/>
                </a:cubicBezTo>
                <a:cubicBezTo>
                  <a:pt x="11412" y="21231"/>
                  <a:pt x="11434" y="21250"/>
                  <a:pt x="11440" y="21274"/>
                </a:cubicBezTo>
                <a:cubicBezTo>
                  <a:pt x="11447" y="21298"/>
                  <a:pt x="11485" y="21320"/>
                  <a:pt x="11526" y="21323"/>
                </a:cubicBezTo>
                <a:cubicBezTo>
                  <a:pt x="11566" y="21325"/>
                  <a:pt x="11617" y="21364"/>
                  <a:pt x="11639" y="21409"/>
                </a:cubicBezTo>
                <a:cubicBezTo>
                  <a:pt x="11661" y="21453"/>
                  <a:pt x="11716" y="21493"/>
                  <a:pt x="11760" y="21496"/>
                </a:cubicBezTo>
                <a:cubicBezTo>
                  <a:pt x="11803" y="21499"/>
                  <a:pt x="11865" y="21518"/>
                  <a:pt x="11897" y="21538"/>
                </a:cubicBezTo>
                <a:cubicBezTo>
                  <a:pt x="11992" y="21599"/>
                  <a:pt x="12679" y="21554"/>
                  <a:pt x="13088" y="21460"/>
                </a:cubicBezTo>
                <a:cubicBezTo>
                  <a:pt x="13343" y="21402"/>
                  <a:pt x="13480" y="21296"/>
                  <a:pt x="13718" y="20975"/>
                </a:cubicBezTo>
                <a:cubicBezTo>
                  <a:pt x="13848" y="20801"/>
                  <a:pt x="13969" y="20658"/>
                  <a:pt x="13987" y="20658"/>
                </a:cubicBezTo>
                <a:cubicBezTo>
                  <a:pt x="14005" y="20658"/>
                  <a:pt x="14026" y="20635"/>
                  <a:pt x="14034" y="20607"/>
                </a:cubicBezTo>
                <a:cubicBezTo>
                  <a:pt x="14041" y="20579"/>
                  <a:pt x="14108" y="20469"/>
                  <a:pt x="14181" y="20362"/>
                </a:cubicBezTo>
                <a:cubicBezTo>
                  <a:pt x="14254" y="20255"/>
                  <a:pt x="14356" y="20096"/>
                  <a:pt x="14407" y="20009"/>
                </a:cubicBezTo>
                <a:cubicBezTo>
                  <a:pt x="14459" y="19922"/>
                  <a:pt x="14518" y="19827"/>
                  <a:pt x="14538" y="19798"/>
                </a:cubicBezTo>
                <a:cubicBezTo>
                  <a:pt x="14558" y="19770"/>
                  <a:pt x="14636" y="19653"/>
                  <a:pt x="14710" y="19538"/>
                </a:cubicBezTo>
                <a:cubicBezTo>
                  <a:pt x="14785" y="19424"/>
                  <a:pt x="14865" y="19304"/>
                  <a:pt x="14890" y="19272"/>
                </a:cubicBezTo>
                <a:cubicBezTo>
                  <a:pt x="14914" y="19240"/>
                  <a:pt x="14958" y="19168"/>
                  <a:pt x="14986" y="19111"/>
                </a:cubicBezTo>
                <a:cubicBezTo>
                  <a:pt x="15015" y="19054"/>
                  <a:pt x="15111" y="18902"/>
                  <a:pt x="15201" y="18774"/>
                </a:cubicBezTo>
                <a:cubicBezTo>
                  <a:pt x="15291" y="18646"/>
                  <a:pt x="15380" y="18500"/>
                  <a:pt x="15398" y="18450"/>
                </a:cubicBezTo>
                <a:cubicBezTo>
                  <a:pt x="15416" y="18400"/>
                  <a:pt x="15474" y="18312"/>
                  <a:pt x="15526" y="18253"/>
                </a:cubicBezTo>
                <a:cubicBezTo>
                  <a:pt x="15579" y="18194"/>
                  <a:pt x="15685" y="18037"/>
                  <a:pt x="15762" y="17904"/>
                </a:cubicBezTo>
                <a:cubicBezTo>
                  <a:pt x="15839" y="17772"/>
                  <a:pt x="15918" y="17641"/>
                  <a:pt x="15939" y="17612"/>
                </a:cubicBezTo>
                <a:cubicBezTo>
                  <a:pt x="15985" y="17547"/>
                  <a:pt x="16238" y="17136"/>
                  <a:pt x="16384" y="16887"/>
                </a:cubicBezTo>
                <a:cubicBezTo>
                  <a:pt x="16498" y="16692"/>
                  <a:pt x="16583" y="16650"/>
                  <a:pt x="16605" y="16777"/>
                </a:cubicBezTo>
                <a:cubicBezTo>
                  <a:pt x="16616" y="16841"/>
                  <a:pt x="16631" y="16836"/>
                  <a:pt x="16703" y="16751"/>
                </a:cubicBezTo>
                <a:cubicBezTo>
                  <a:pt x="16795" y="16641"/>
                  <a:pt x="16863" y="16624"/>
                  <a:pt x="16915" y="16697"/>
                </a:cubicBezTo>
                <a:cubicBezTo>
                  <a:pt x="16953" y="16750"/>
                  <a:pt x="17058" y="16664"/>
                  <a:pt x="17088" y="16556"/>
                </a:cubicBezTo>
                <a:cubicBezTo>
                  <a:pt x="17103" y="16503"/>
                  <a:pt x="17115" y="16501"/>
                  <a:pt x="17141" y="16548"/>
                </a:cubicBezTo>
                <a:cubicBezTo>
                  <a:pt x="17167" y="16597"/>
                  <a:pt x="17192" y="16574"/>
                  <a:pt x="17264" y="16428"/>
                </a:cubicBezTo>
                <a:cubicBezTo>
                  <a:pt x="17345" y="16266"/>
                  <a:pt x="17375" y="16241"/>
                  <a:pt x="17527" y="16208"/>
                </a:cubicBezTo>
                <a:cubicBezTo>
                  <a:pt x="17622" y="16188"/>
                  <a:pt x="17720" y="16141"/>
                  <a:pt x="17746" y="16104"/>
                </a:cubicBezTo>
                <a:cubicBezTo>
                  <a:pt x="17786" y="16048"/>
                  <a:pt x="18189" y="15940"/>
                  <a:pt x="18225" y="15975"/>
                </a:cubicBezTo>
                <a:cubicBezTo>
                  <a:pt x="18231" y="15982"/>
                  <a:pt x="18278" y="15937"/>
                  <a:pt x="18330" y="15876"/>
                </a:cubicBezTo>
                <a:cubicBezTo>
                  <a:pt x="18381" y="15815"/>
                  <a:pt x="18440" y="15765"/>
                  <a:pt x="18461" y="15765"/>
                </a:cubicBezTo>
                <a:cubicBezTo>
                  <a:pt x="18482" y="15765"/>
                  <a:pt x="18511" y="15733"/>
                  <a:pt x="18525" y="15695"/>
                </a:cubicBezTo>
                <a:cubicBezTo>
                  <a:pt x="18556" y="15611"/>
                  <a:pt x="18763" y="15463"/>
                  <a:pt x="18902" y="15425"/>
                </a:cubicBezTo>
                <a:cubicBezTo>
                  <a:pt x="18934" y="15416"/>
                  <a:pt x="18965" y="15404"/>
                  <a:pt x="18972" y="15398"/>
                </a:cubicBezTo>
                <a:cubicBezTo>
                  <a:pt x="18978" y="15393"/>
                  <a:pt x="18992" y="15391"/>
                  <a:pt x="19002" y="15394"/>
                </a:cubicBezTo>
                <a:cubicBezTo>
                  <a:pt x="19012" y="15398"/>
                  <a:pt x="19052" y="15364"/>
                  <a:pt x="19091" y="15318"/>
                </a:cubicBezTo>
                <a:cubicBezTo>
                  <a:pt x="19131" y="15273"/>
                  <a:pt x="19177" y="15248"/>
                  <a:pt x="19194" y="15263"/>
                </a:cubicBezTo>
                <a:cubicBezTo>
                  <a:pt x="19220" y="15285"/>
                  <a:pt x="19374" y="15205"/>
                  <a:pt x="19509" y="15099"/>
                </a:cubicBezTo>
                <a:cubicBezTo>
                  <a:pt x="19560" y="15058"/>
                  <a:pt x="19555" y="15060"/>
                  <a:pt x="19707" y="15015"/>
                </a:cubicBezTo>
                <a:cubicBezTo>
                  <a:pt x="19784" y="14992"/>
                  <a:pt x="19860" y="14950"/>
                  <a:pt x="19875" y="14923"/>
                </a:cubicBezTo>
                <a:cubicBezTo>
                  <a:pt x="19893" y="14890"/>
                  <a:pt x="19918" y="14890"/>
                  <a:pt x="19947" y="14925"/>
                </a:cubicBezTo>
                <a:cubicBezTo>
                  <a:pt x="19979" y="14963"/>
                  <a:pt x="20009" y="14957"/>
                  <a:pt x="20056" y="14902"/>
                </a:cubicBezTo>
                <a:cubicBezTo>
                  <a:pt x="20092" y="14861"/>
                  <a:pt x="20135" y="14827"/>
                  <a:pt x="20152" y="14827"/>
                </a:cubicBezTo>
                <a:cubicBezTo>
                  <a:pt x="20199" y="14827"/>
                  <a:pt x="20439" y="14495"/>
                  <a:pt x="20583" y="14230"/>
                </a:cubicBezTo>
                <a:cubicBezTo>
                  <a:pt x="20653" y="14101"/>
                  <a:pt x="20724" y="13994"/>
                  <a:pt x="20739" y="13994"/>
                </a:cubicBezTo>
                <a:cubicBezTo>
                  <a:pt x="20755" y="13994"/>
                  <a:pt x="20777" y="13955"/>
                  <a:pt x="20789" y="13907"/>
                </a:cubicBezTo>
                <a:cubicBezTo>
                  <a:pt x="20801" y="13859"/>
                  <a:pt x="20827" y="13815"/>
                  <a:pt x="20846" y="13808"/>
                </a:cubicBezTo>
                <a:cubicBezTo>
                  <a:pt x="20892" y="13793"/>
                  <a:pt x="21029" y="13579"/>
                  <a:pt x="21068" y="13461"/>
                </a:cubicBezTo>
                <a:cubicBezTo>
                  <a:pt x="21085" y="13411"/>
                  <a:pt x="21114" y="13370"/>
                  <a:pt x="21132" y="13370"/>
                </a:cubicBezTo>
                <a:cubicBezTo>
                  <a:pt x="21150" y="13370"/>
                  <a:pt x="21176" y="13321"/>
                  <a:pt x="21191" y="13262"/>
                </a:cubicBezTo>
                <a:cubicBezTo>
                  <a:pt x="21205" y="13202"/>
                  <a:pt x="21223" y="13166"/>
                  <a:pt x="21230" y="13182"/>
                </a:cubicBezTo>
                <a:cubicBezTo>
                  <a:pt x="21242" y="13208"/>
                  <a:pt x="21323" y="12984"/>
                  <a:pt x="21434" y="12615"/>
                </a:cubicBezTo>
                <a:cubicBezTo>
                  <a:pt x="21485" y="12447"/>
                  <a:pt x="21539" y="12139"/>
                  <a:pt x="21550" y="11951"/>
                </a:cubicBezTo>
                <a:cubicBezTo>
                  <a:pt x="21554" y="11887"/>
                  <a:pt x="21565" y="11793"/>
                  <a:pt x="21574" y="11742"/>
                </a:cubicBezTo>
                <a:cubicBezTo>
                  <a:pt x="21584" y="11692"/>
                  <a:pt x="21580" y="11619"/>
                  <a:pt x="21566" y="11581"/>
                </a:cubicBezTo>
                <a:cubicBezTo>
                  <a:pt x="21552" y="11543"/>
                  <a:pt x="21547" y="11497"/>
                  <a:pt x="21555" y="11479"/>
                </a:cubicBezTo>
                <a:cubicBezTo>
                  <a:pt x="21563" y="11461"/>
                  <a:pt x="21558" y="11414"/>
                  <a:pt x="21543" y="11375"/>
                </a:cubicBezTo>
                <a:cubicBezTo>
                  <a:pt x="21528" y="11335"/>
                  <a:pt x="21512" y="11235"/>
                  <a:pt x="21507" y="11152"/>
                </a:cubicBezTo>
                <a:cubicBezTo>
                  <a:pt x="21485" y="10817"/>
                  <a:pt x="21444" y="10669"/>
                  <a:pt x="21257" y="10246"/>
                </a:cubicBezTo>
                <a:cubicBezTo>
                  <a:pt x="21089" y="9866"/>
                  <a:pt x="20801" y="9362"/>
                  <a:pt x="20753" y="9362"/>
                </a:cubicBezTo>
                <a:cubicBezTo>
                  <a:pt x="20744" y="9362"/>
                  <a:pt x="20713" y="9310"/>
                  <a:pt x="20683" y="9247"/>
                </a:cubicBezTo>
                <a:cubicBezTo>
                  <a:pt x="20653" y="9185"/>
                  <a:pt x="20615" y="9129"/>
                  <a:pt x="20599" y="9124"/>
                </a:cubicBezTo>
                <a:cubicBezTo>
                  <a:pt x="20583" y="9119"/>
                  <a:pt x="20489" y="8984"/>
                  <a:pt x="20390" y="8825"/>
                </a:cubicBezTo>
                <a:cubicBezTo>
                  <a:pt x="19957" y="8133"/>
                  <a:pt x="19345" y="7642"/>
                  <a:pt x="18582" y="7374"/>
                </a:cubicBezTo>
                <a:cubicBezTo>
                  <a:pt x="18314" y="7280"/>
                  <a:pt x="18159" y="7260"/>
                  <a:pt x="17664" y="7258"/>
                </a:cubicBezTo>
                <a:cubicBezTo>
                  <a:pt x="17291" y="7257"/>
                  <a:pt x="16999" y="7281"/>
                  <a:pt x="16882" y="7322"/>
                </a:cubicBezTo>
                <a:cubicBezTo>
                  <a:pt x="16548" y="7441"/>
                  <a:pt x="16227" y="7593"/>
                  <a:pt x="16042" y="7720"/>
                </a:cubicBezTo>
                <a:cubicBezTo>
                  <a:pt x="15842" y="7857"/>
                  <a:pt x="15741" y="7833"/>
                  <a:pt x="15754" y="7652"/>
                </a:cubicBezTo>
                <a:cubicBezTo>
                  <a:pt x="15758" y="7599"/>
                  <a:pt x="15748" y="7518"/>
                  <a:pt x="15731" y="7473"/>
                </a:cubicBezTo>
                <a:cubicBezTo>
                  <a:pt x="15714" y="7428"/>
                  <a:pt x="15696" y="7316"/>
                  <a:pt x="15691" y="7224"/>
                </a:cubicBezTo>
                <a:cubicBezTo>
                  <a:pt x="15686" y="7132"/>
                  <a:pt x="15663" y="6996"/>
                  <a:pt x="15640" y="6921"/>
                </a:cubicBezTo>
                <a:cubicBezTo>
                  <a:pt x="15618" y="6846"/>
                  <a:pt x="15602" y="6765"/>
                  <a:pt x="15606" y="6740"/>
                </a:cubicBezTo>
                <a:cubicBezTo>
                  <a:pt x="15609" y="6715"/>
                  <a:pt x="15593" y="6633"/>
                  <a:pt x="15571" y="6558"/>
                </a:cubicBezTo>
                <a:cubicBezTo>
                  <a:pt x="15521" y="6386"/>
                  <a:pt x="15283" y="5758"/>
                  <a:pt x="15283" y="5797"/>
                </a:cubicBezTo>
                <a:cubicBezTo>
                  <a:pt x="15283" y="5833"/>
                  <a:pt x="15014" y="5340"/>
                  <a:pt x="14925" y="5141"/>
                </a:cubicBezTo>
                <a:cubicBezTo>
                  <a:pt x="14843" y="4959"/>
                  <a:pt x="14450" y="4371"/>
                  <a:pt x="14291" y="4195"/>
                </a:cubicBezTo>
                <a:cubicBezTo>
                  <a:pt x="13981" y="3851"/>
                  <a:pt x="13413" y="3475"/>
                  <a:pt x="12983" y="3330"/>
                </a:cubicBezTo>
                <a:cubicBezTo>
                  <a:pt x="12358" y="3119"/>
                  <a:pt x="11596" y="3147"/>
                  <a:pt x="10966" y="3406"/>
                </a:cubicBezTo>
                <a:cubicBezTo>
                  <a:pt x="10675" y="3526"/>
                  <a:pt x="10046" y="3947"/>
                  <a:pt x="9996" y="4056"/>
                </a:cubicBezTo>
                <a:cubicBezTo>
                  <a:pt x="9929" y="4203"/>
                  <a:pt x="9803" y="3977"/>
                  <a:pt x="9781" y="3670"/>
                </a:cubicBezTo>
                <a:cubicBezTo>
                  <a:pt x="9773" y="3566"/>
                  <a:pt x="9753" y="3455"/>
                  <a:pt x="9735" y="3422"/>
                </a:cubicBezTo>
                <a:cubicBezTo>
                  <a:pt x="9717" y="3390"/>
                  <a:pt x="9703" y="3333"/>
                  <a:pt x="9703" y="3297"/>
                </a:cubicBezTo>
                <a:cubicBezTo>
                  <a:pt x="9703" y="3260"/>
                  <a:pt x="9677" y="3175"/>
                  <a:pt x="9645" y="3108"/>
                </a:cubicBezTo>
                <a:cubicBezTo>
                  <a:pt x="9613" y="3040"/>
                  <a:pt x="9587" y="2960"/>
                  <a:pt x="9587" y="2929"/>
                </a:cubicBezTo>
                <a:cubicBezTo>
                  <a:pt x="9586" y="2851"/>
                  <a:pt x="9481" y="2639"/>
                  <a:pt x="9463" y="2679"/>
                </a:cubicBezTo>
                <a:cubicBezTo>
                  <a:pt x="9455" y="2698"/>
                  <a:pt x="9436" y="2654"/>
                  <a:pt x="9421" y="2582"/>
                </a:cubicBezTo>
                <a:cubicBezTo>
                  <a:pt x="9406" y="2511"/>
                  <a:pt x="9354" y="2400"/>
                  <a:pt x="9304" y="2337"/>
                </a:cubicBezTo>
                <a:cubicBezTo>
                  <a:pt x="9254" y="2275"/>
                  <a:pt x="9213" y="2202"/>
                  <a:pt x="9213" y="2175"/>
                </a:cubicBezTo>
                <a:cubicBezTo>
                  <a:pt x="9213" y="2149"/>
                  <a:pt x="9200" y="2126"/>
                  <a:pt x="9184" y="2126"/>
                </a:cubicBezTo>
                <a:cubicBezTo>
                  <a:pt x="9167" y="2126"/>
                  <a:pt x="9112" y="2039"/>
                  <a:pt x="9061" y="1933"/>
                </a:cubicBezTo>
                <a:cubicBezTo>
                  <a:pt x="8482" y="738"/>
                  <a:pt x="7596" y="81"/>
                  <a:pt x="6464" y="6"/>
                </a:cubicBezTo>
                <a:cubicBezTo>
                  <a:pt x="6390" y="1"/>
                  <a:pt x="6315" y="-1"/>
                  <a:pt x="6242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65" name="Blockchain FYI"/>
          <p:cNvSpPr txBox="1"/>
          <p:nvPr>
            <p:ph type="ctrTitle"/>
          </p:nvPr>
        </p:nvSpPr>
        <p:spPr>
          <a:xfrm>
            <a:off x="1778000" y="111702"/>
            <a:ext cx="20828000" cy="1434931"/>
          </a:xfrm>
          <a:prstGeom prst="rect">
            <a:avLst/>
          </a:prstGeom>
        </p:spPr>
        <p:txBody>
          <a:bodyPr/>
          <a:lstStyle>
            <a:lvl1pPr defTabSz="643889">
              <a:defRPr sz="8736"/>
            </a:lvl1pPr>
          </a:lstStyle>
          <a:p>
            <a:pPr/>
            <a:r>
              <a:t>Blockchain FYI</a:t>
            </a:r>
          </a:p>
        </p:txBody>
      </p:sp>
      <p:sp>
        <p:nvSpPr>
          <p:cNvPr id="566" name="Mid-Missouri Chapter of Internal Auditors"/>
          <p:cNvSpPr txBox="1"/>
          <p:nvPr>
            <p:ph type="subTitle" sz="quarter" idx="1"/>
          </p:nvPr>
        </p:nvSpPr>
        <p:spPr>
          <a:xfrm>
            <a:off x="1778000" y="1371355"/>
            <a:ext cx="20828000" cy="673005"/>
          </a:xfrm>
          <a:prstGeom prst="rect">
            <a:avLst/>
          </a:prstGeom>
        </p:spPr>
        <p:txBody>
          <a:bodyPr/>
          <a:lstStyle>
            <a:lvl1pPr defTabSz="594360">
              <a:defRPr sz="3888"/>
            </a:lvl1pPr>
          </a:lstStyle>
          <a:p>
            <a:pPr/>
            <a:r>
              <a:t>Mid-Missouri Chapter of Internal Auditors</a:t>
            </a:r>
          </a:p>
        </p:txBody>
      </p:sp>
      <p:sp>
        <p:nvSpPr>
          <p:cNvPr id="567" name="Public Key Encryption is an Essential Part of Blockchain"/>
          <p:cNvSpPr txBox="1"/>
          <p:nvPr/>
        </p:nvSpPr>
        <p:spPr>
          <a:xfrm>
            <a:off x="4753241" y="11378489"/>
            <a:ext cx="14877517" cy="215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/>
            </a:lvl1pPr>
          </a:lstStyle>
          <a:p>
            <a:pPr/>
            <a:r>
              <a:t>Public Key Encryption is an Essential Part of Blockchain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Blockchain FYI"/>
          <p:cNvSpPr txBox="1"/>
          <p:nvPr>
            <p:ph type="ctrTitle"/>
          </p:nvPr>
        </p:nvSpPr>
        <p:spPr>
          <a:xfrm>
            <a:off x="1778000" y="111702"/>
            <a:ext cx="20828000" cy="1434931"/>
          </a:xfrm>
          <a:prstGeom prst="rect">
            <a:avLst/>
          </a:prstGeom>
        </p:spPr>
        <p:txBody>
          <a:bodyPr/>
          <a:lstStyle>
            <a:lvl1pPr defTabSz="643889">
              <a:defRPr sz="8736"/>
            </a:lvl1pPr>
          </a:lstStyle>
          <a:p>
            <a:pPr/>
            <a:r>
              <a:t>Blockchain FYI</a:t>
            </a:r>
          </a:p>
        </p:txBody>
      </p:sp>
      <p:sp>
        <p:nvSpPr>
          <p:cNvPr id="570" name="Mid-Missouri Chapter of Internal Auditors"/>
          <p:cNvSpPr txBox="1"/>
          <p:nvPr>
            <p:ph type="subTitle" sz="quarter" idx="1"/>
          </p:nvPr>
        </p:nvSpPr>
        <p:spPr>
          <a:xfrm>
            <a:off x="1778000" y="1371355"/>
            <a:ext cx="20828000" cy="673005"/>
          </a:xfrm>
          <a:prstGeom prst="rect">
            <a:avLst/>
          </a:prstGeom>
        </p:spPr>
        <p:txBody>
          <a:bodyPr/>
          <a:lstStyle>
            <a:lvl1pPr defTabSz="594360">
              <a:defRPr sz="3888"/>
            </a:lvl1pPr>
          </a:lstStyle>
          <a:p>
            <a:pPr/>
            <a:r>
              <a:t>Mid-Missouri Chapter of Internal Auditors</a:t>
            </a:r>
          </a:p>
        </p:txBody>
      </p:sp>
      <p:sp>
        <p:nvSpPr>
          <p:cNvPr id="571" name="Public Key Encryption is also used to digitally sign transactions"/>
          <p:cNvSpPr txBox="1"/>
          <p:nvPr/>
        </p:nvSpPr>
        <p:spPr>
          <a:xfrm>
            <a:off x="4753241" y="11378489"/>
            <a:ext cx="14877517" cy="215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/>
            </a:lvl1pPr>
          </a:lstStyle>
          <a:p>
            <a:pPr/>
            <a:r>
              <a:t>Public Key Encryption is also used to digitally sign transactions</a:t>
            </a:r>
          </a:p>
        </p:txBody>
      </p:sp>
      <p:pic>
        <p:nvPicPr>
          <p:cNvPr id="572" name="Private_key_signing.png" descr="Private_key_signi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37400" y="2063750"/>
            <a:ext cx="10109200" cy="958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block-chain-3662200.jpg" descr="block-chain-3662200.jpg"/>
          <p:cNvPicPr>
            <a:picLocks noChangeAspect="1"/>
          </p:cNvPicPr>
          <p:nvPr/>
        </p:nvPicPr>
        <p:blipFill>
          <a:blip r:embed="rId2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577" name="Photo and Graphics Credi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Photo and Graphics Credits</a:t>
            </a:r>
          </a:p>
        </p:txBody>
      </p:sp>
      <p:sp>
        <p:nvSpPr>
          <p:cNvPr id="578" name="All Graphics and photos are either self created or creative commons 0 (public domain). Most are from pixabay.com"/>
          <p:cNvSpPr txBox="1"/>
          <p:nvPr>
            <p:ph type="body" sz="quarter" idx="1"/>
          </p:nvPr>
        </p:nvSpPr>
        <p:spPr>
          <a:xfrm>
            <a:off x="2311481" y="3060688"/>
            <a:ext cx="18510685" cy="1274041"/>
          </a:xfrm>
          <a:prstGeom prst="rect">
            <a:avLst/>
          </a:prstGeom>
        </p:spPr>
        <p:txBody>
          <a:bodyPr/>
          <a:lstStyle/>
          <a:p>
            <a:pPr/>
            <a:r>
              <a:t>All Graphics and photos are either self created or creative commons 0 (public domain). Most are from </a:t>
            </a:r>
            <a:r>
              <a:rPr u="sng">
                <a:hlinkClick r:id="rId3" invalidUrl="" action="" tgtFrame="" tooltip="" history="1" highlightClick="0" endSnd="0"/>
              </a:rPr>
              <a:t>pixabay.com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block-chain-3662200.jpg" descr="block-chain-3662200.jpg"/>
          <p:cNvPicPr>
            <a:picLocks noChangeAspect="1"/>
          </p:cNvPicPr>
          <p:nvPr/>
        </p:nvPicPr>
        <p:blipFill>
          <a:blip r:embed="rId2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5" name="Blockchain Basics"/>
          <p:cNvSpPr txBox="1"/>
          <p:nvPr>
            <p:ph type="title"/>
          </p:nvPr>
        </p:nvSpPr>
        <p:spPr>
          <a:xfrm>
            <a:off x="1689100" y="355600"/>
            <a:ext cx="13060958" cy="2286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Blockchain Basics</a:t>
            </a:r>
          </a:p>
        </p:txBody>
      </p:sp>
      <p:sp>
        <p:nvSpPr>
          <p:cNvPr id="166" name="A Distributed Ledger For Grades…"/>
          <p:cNvSpPr txBox="1"/>
          <p:nvPr>
            <p:ph type="body" idx="1"/>
          </p:nvPr>
        </p:nvSpPr>
        <p:spPr>
          <a:xfrm>
            <a:off x="1577533" y="2438400"/>
            <a:ext cx="22429238" cy="10567393"/>
          </a:xfrm>
          <a:prstGeom prst="rect">
            <a:avLst/>
          </a:prstGeom>
        </p:spPr>
        <p:txBody>
          <a:bodyPr anchor="t"/>
          <a:lstStyle/>
          <a:p>
            <a:pPr marL="1177395" indent="-1177395" defTabSz="734694">
              <a:spcBef>
                <a:spcPts val="5200"/>
              </a:spcBef>
              <a:defRPr sz="8633"/>
            </a:pPr>
            <a:r>
              <a:t>A Distributed Ledger For Grades</a:t>
            </a:r>
          </a:p>
          <a:p>
            <a:pPr lvl="1" marL="1742545" indent="-1177395" defTabSz="734694">
              <a:spcBef>
                <a:spcPts val="5200"/>
              </a:spcBef>
              <a:defRPr sz="8633"/>
            </a:pPr>
            <a:r>
              <a:t>All teachers calculate student grades and then enter the grades into a central repository (the registrar or central office ). </a:t>
            </a:r>
          </a:p>
          <a:p>
            <a:pPr lvl="1" marL="1742545" indent="-1177395" defTabSz="734694">
              <a:spcBef>
                <a:spcPts val="5200"/>
              </a:spcBef>
              <a:defRPr sz="8633"/>
            </a:pPr>
            <a:r>
              <a:t>Why not eliminate the registrar (save some $$) and just have the teachers maintain the ledger of grades?</a:t>
            </a:r>
          </a:p>
        </p:txBody>
      </p:sp>
      <p:sp>
        <p:nvSpPr>
          <p:cNvPr id="167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1" name="The Grade Blockchain"/>
          <p:cNvSpPr txBox="1"/>
          <p:nvPr>
            <p:ph type="title"/>
          </p:nvPr>
        </p:nvSpPr>
        <p:spPr>
          <a:xfrm>
            <a:off x="1689100" y="355600"/>
            <a:ext cx="13060958" cy="2286000"/>
          </a:xfrm>
          <a:prstGeom prst="rect">
            <a:avLst/>
          </a:prstGeom>
        </p:spPr>
        <p:txBody>
          <a:bodyPr/>
          <a:lstStyle>
            <a:lvl1pPr defTabSz="709930">
              <a:defRPr b="1" sz="9632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The Grade Blockchain</a:t>
            </a:r>
          </a:p>
        </p:txBody>
      </p:sp>
      <p:sp>
        <p:nvSpPr>
          <p:cNvPr id="172" name="Let’s try it!…"/>
          <p:cNvSpPr txBox="1"/>
          <p:nvPr>
            <p:ph type="body" idx="1"/>
          </p:nvPr>
        </p:nvSpPr>
        <p:spPr>
          <a:xfrm>
            <a:off x="1581788" y="2438400"/>
            <a:ext cx="22424983" cy="10567393"/>
          </a:xfrm>
          <a:prstGeom prst="rect">
            <a:avLst/>
          </a:prstGeom>
        </p:spPr>
        <p:txBody>
          <a:bodyPr anchor="t"/>
          <a:lstStyle/>
          <a:p>
            <a:pPr marL="1322916" indent="-1322916">
              <a:defRPr sz="9700"/>
            </a:pPr>
            <a:r>
              <a:t>Let’s try it!</a:t>
            </a:r>
          </a:p>
          <a:p>
            <a:pPr lvl="1" marL="1957916" indent="-1322916">
              <a:defRPr sz="9700"/>
            </a:pPr>
            <a:r>
              <a:t>Everyone in the class will act as “special” nodes called “Miners.”</a:t>
            </a:r>
          </a:p>
          <a:p>
            <a:pPr lvl="1" marL="1957916" indent="-1322916">
              <a:defRPr sz="9700"/>
            </a:pPr>
            <a:r>
              <a:t>I will pick on seven people to be “students”</a:t>
            </a:r>
          </a:p>
        </p:txBody>
      </p:sp>
      <p:sp>
        <p:nvSpPr>
          <p:cNvPr id="173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9" name="The Grade Blockchain"/>
          <p:cNvSpPr txBox="1"/>
          <p:nvPr>
            <p:ph type="title"/>
          </p:nvPr>
        </p:nvSpPr>
        <p:spPr>
          <a:xfrm>
            <a:off x="1689100" y="355600"/>
            <a:ext cx="13060958" cy="2286000"/>
          </a:xfrm>
          <a:prstGeom prst="rect">
            <a:avLst/>
          </a:prstGeom>
        </p:spPr>
        <p:txBody>
          <a:bodyPr/>
          <a:lstStyle>
            <a:lvl1pPr defTabSz="709930">
              <a:defRPr b="1" sz="9632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The Grade Blockchain</a:t>
            </a:r>
          </a:p>
        </p:txBody>
      </p:sp>
      <p:sp>
        <p:nvSpPr>
          <p:cNvPr id="180" name="Student identities are concealed.…"/>
          <p:cNvSpPr txBox="1"/>
          <p:nvPr>
            <p:ph type="body" idx="1"/>
          </p:nvPr>
        </p:nvSpPr>
        <p:spPr>
          <a:xfrm>
            <a:off x="1575996" y="2438400"/>
            <a:ext cx="22430775" cy="10567393"/>
          </a:xfrm>
          <a:prstGeom prst="rect">
            <a:avLst/>
          </a:prstGeom>
        </p:spPr>
        <p:txBody>
          <a:bodyPr anchor="t"/>
          <a:lstStyle/>
          <a:p>
            <a:pPr marL="1322916" indent="-1322916">
              <a:defRPr sz="9700"/>
            </a:pPr>
            <a:r>
              <a:t>Student identities are concealed.</a:t>
            </a:r>
          </a:p>
          <a:p>
            <a:pPr lvl="2" marL="2592916" indent="-1322916">
              <a:defRPr sz="9700"/>
            </a:pPr>
            <a:r>
              <a:t>Each student has a public ID that matches with a private ID that only the student knows.</a:t>
            </a:r>
          </a:p>
        </p:txBody>
      </p:sp>
      <p:sp>
        <p:nvSpPr>
          <p:cNvPr id="181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Below is your key pair for the grade blockchain. Your teacher will assign a grade to your public key. You can then use any of the grade scanning tools to review the blockchain and retrieve your grades."/>
          <p:cNvSpPr txBox="1"/>
          <p:nvPr/>
        </p:nvSpPr>
        <p:spPr>
          <a:xfrm>
            <a:off x="1185332" y="2862603"/>
            <a:ext cx="21529547" cy="3737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 sz="6000"/>
            </a:lvl1pPr>
          </a:lstStyle>
          <a:p>
            <a:pPr/>
            <a:r>
              <a:t>Below is your key pair for the grade blockchain. Your teacher will assign a grade to your public key. You can then use any of the grade scanning tools to review the blockchain and retrieve your grades.</a:t>
            </a:r>
          </a:p>
        </p:txBody>
      </p:sp>
      <p:sp>
        <p:nvSpPr>
          <p:cNvPr id="186" name="1"/>
          <p:cNvSpPr/>
          <p:nvPr/>
        </p:nvSpPr>
        <p:spPr>
          <a:xfrm>
            <a:off x="21892970" y="599342"/>
            <a:ext cx="1558964" cy="1648310"/>
          </a:xfrm>
          <a:prstGeom prst="ellipse">
            <a:avLst/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87" name="Student"/>
          <p:cNvSpPr txBox="1"/>
          <p:nvPr/>
        </p:nvSpPr>
        <p:spPr>
          <a:xfrm>
            <a:off x="15373409" y="448041"/>
            <a:ext cx="6262625" cy="2073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0"/>
            </a:lvl1pPr>
          </a:lstStyle>
          <a:p>
            <a:pPr/>
            <a:r>
              <a:t>Student</a:t>
            </a:r>
          </a:p>
        </p:txBody>
      </p:sp>
      <p:graphicFrame>
        <p:nvGraphicFramePr>
          <p:cNvPr id="188" name="Table"/>
          <p:cNvGraphicFramePr/>
          <p:nvPr/>
        </p:nvGraphicFramePr>
        <p:xfrm>
          <a:off x="3521096" y="7965178"/>
          <a:ext cx="16858018" cy="400619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522118"/>
                <a:gridCol w="10335899"/>
              </a:tblGrid>
              <a:tr h="2003096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6000">
                          <a:solidFill>
                            <a:srgbClr val="FFFFFF"/>
                          </a:solidFill>
                          <a:sym typeface="Helvetica Neue"/>
                        </a:rPr>
                        <a:t>Public Key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6000">
                          <a:solidFill>
                            <a:srgbClr val="FFFFFF"/>
                          </a:solidFill>
                          <a:sym typeface="Helvetica Neue"/>
                        </a:rPr>
                        <a:t>Private Key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00309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6000">
                          <a:sym typeface="Helvetica Neue"/>
                        </a:rPr>
                        <a:t>ad59da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6000">
                          <a:sym typeface="Helvetica Neue"/>
                        </a:rPr>
                        <a:t>c8fc47b6fe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4" name="Block 1"/>
          <p:cNvSpPr txBox="1"/>
          <p:nvPr>
            <p:ph type="title"/>
          </p:nvPr>
        </p:nvSpPr>
        <p:spPr>
          <a:xfrm>
            <a:off x="1689100" y="355600"/>
            <a:ext cx="13060958" cy="2286000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Block 1</a:t>
            </a:r>
          </a:p>
        </p:txBody>
      </p:sp>
      <p:sp>
        <p:nvSpPr>
          <p:cNvPr id="195" name="Course:…"/>
          <p:cNvSpPr txBox="1"/>
          <p:nvPr>
            <p:ph type="body" sz="quarter" idx="1"/>
          </p:nvPr>
        </p:nvSpPr>
        <p:spPr>
          <a:xfrm>
            <a:off x="2028294" y="3690455"/>
            <a:ext cx="6308593" cy="9315338"/>
          </a:xfrm>
          <a:prstGeom prst="rect">
            <a:avLst/>
          </a:prstGeom>
        </p:spPr>
        <p:txBody>
          <a:bodyPr anchor="t"/>
          <a:lstStyle/>
          <a:p>
            <a:pPr marL="0" indent="0" algn="r">
              <a:buSzTx/>
              <a:buNone/>
              <a:defRPr sz="9700"/>
            </a:pPr>
            <a:r>
              <a:t>Course:</a:t>
            </a:r>
          </a:p>
          <a:p>
            <a:pPr marL="0" indent="0" algn="r">
              <a:buSzTx/>
              <a:buNone/>
              <a:defRPr sz="9700"/>
            </a:pPr>
            <a:r>
              <a:t>Student:</a:t>
            </a:r>
          </a:p>
          <a:p>
            <a:pPr marL="0" indent="0" algn="r">
              <a:buSzTx/>
              <a:buNone/>
              <a:defRPr sz="9700"/>
            </a:pPr>
            <a:r>
              <a:t>Grade:</a:t>
            </a:r>
          </a:p>
        </p:txBody>
      </p:sp>
      <p:sp>
        <p:nvSpPr>
          <p:cNvPr id="196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sp>
        <p:nvSpPr>
          <p:cNvPr id="197" name="Parks 320…"/>
          <p:cNvSpPr txBox="1"/>
          <p:nvPr/>
        </p:nvSpPr>
        <p:spPr>
          <a:xfrm>
            <a:off x="9037704" y="3690455"/>
            <a:ext cx="6308592" cy="93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>
              <a:spcBef>
                <a:spcPts val="5900"/>
              </a:spcBef>
              <a:defRPr b="0" sz="9700"/>
            </a:pPr>
            <a:r>
              <a:t>Parks 320</a:t>
            </a:r>
          </a:p>
          <a:p>
            <a:pPr algn="l">
              <a:spcBef>
                <a:spcPts val="5900"/>
              </a:spcBef>
              <a:defRPr b="0" sz="9700"/>
            </a:pPr>
            <a:r>
              <a:t>ad59da	</a:t>
            </a:r>
          </a:p>
          <a:p>
            <a:pPr algn="l">
              <a:spcBef>
                <a:spcPts val="5900"/>
              </a:spcBef>
              <a:defRPr b="0" sz="9700"/>
            </a:pPr>
            <a:r>
              <a:t>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block-chain-3662200.jpg" descr="block-chain-3662200.jpg"/>
          <p:cNvPicPr>
            <a:picLocks noChangeAspect="1"/>
          </p:cNvPicPr>
          <p:nvPr/>
        </p:nvPicPr>
        <p:blipFill>
          <a:blip r:embed="rId3">
            <a:alphaModFix amt="23984"/>
            <a:extLst/>
          </a:blip>
          <a:stretch>
            <a:fillRect/>
          </a:stretch>
        </p:blipFill>
        <p:spPr>
          <a:xfrm>
            <a:off x="-5766595" y="-1824007"/>
            <a:ext cx="70354609" cy="15944115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Rounded Rectangle"/>
          <p:cNvSpPr/>
          <p:nvPr/>
        </p:nvSpPr>
        <p:spPr>
          <a:xfrm>
            <a:off x="635000" y="2514600"/>
            <a:ext cx="23069749" cy="10730905"/>
          </a:xfrm>
          <a:prstGeom prst="roundRect">
            <a:avLst>
              <a:gd name="adj" fmla="val 15000"/>
            </a:avLst>
          </a:prstGeom>
          <a:solidFill>
            <a:srgbClr val="FFFFFF">
              <a:alpha val="5307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3" name="Our First Block"/>
          <p:cNvSpPr txBox="1"/>
          <p:nvPr>
            <p:ph type="title"/>
          </p:nvPr>
        </p:nvSpPr>
        <p:spPr>
          <a:xfrm>
            <a:off x="1689100" y="355600"/>
            <a:ext cx="15207435" cy="2286000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Our First Block</a:t>
            </a:r>
          </a:p>
        </p:txBody>
      </p:sp>
      <p:sp>
        <p:nvSpPr>
          <p:cNvPr id="204" name="The Blockchain Game"/>
          <p:cNvSpPr txBox="1"/>
          <p:nvPr/>
        </p:nvSpPr>
        <p:spPr>
          <a:xfrm>
            <a:off x="16400740" y="313272"/>
            <a:ext cx="69850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5E5E5E"/>
                </a:solidFill>
              </a:defRPr>
            </a:lvl1pPr>
          </a:lstStyle>
          <a:p>
            <a:pPr/>
            <a:r>
              <a:t>The Blockchain Game</a:t>
            </a:r>
          </a:p>
        </p:txBody>
      </p:sp>
      <p:graphicFrame>
        <p:nvGraphicFramePr>
          <p:cNvPr id="205" name="Grade BlockChain"/>
          <p:cNvGraphicFramePr/>
          <p:nvPr/>
        </p:nvGraphicFramePr>
        <p:xfrm>
          <a:off x="1691352" y="5342639"/>
          <a:ext cx="20957044" cy="7784234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775707"/>
                <a:gridCol w="4439268"/>
                <a:gridCol w="2367609"/>
                <a:gridCol w="1886688"/>
                <a:gridCol w="3403438"/>
                <a:gridCol w="813865"/>
                <a:gridCol w="813865"/>
                <a:gridCol w="813865"/>
                <a:gridCol w="3033499"/>
                <a:gridCol w="1609234"/>
              </a:tblGrid>
              <a:tr h="647138">
                <a:tc gridSpan="10"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latin typeface="Helvetica Neue Light"/>
                          <a:ea typeface="Helvetica Neue Light"/>
                          <a:cs typeface="Helvetica Neue Light"/>
                        </a:rPr>
                        <a:t>Grade BlockChain</a:t>
                      </a:r>
                    </a:p>
                  </a:txBody>
                  <a:tcPr marL="50800" marR="50800" marT="50800" marB="50800" anchor="ctr" anchorCtr="0" horzOverflow="overflow">
                    <a:lnL/>
                    <a:lnR/>
                    <a:lnT/>
                    <a:lnB/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72538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Block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Course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Student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Grade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Nonce (1-3)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Value of Last 2 digits of Prev Hash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Hash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</a:tr>
              <a:tr h="68069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212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4">
                        <a:hueOff val="-461056"/>
                        <a:satOff val="4338"/>
                        <a:lumOff val="-10225"/>
                      </a:schemeClr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Parks 320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ad59da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78850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